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10693400" cy="15113000"/>
  <p:notesSz cx="6858000" cy="9144000"/>
  <p:embeddedFontLst>
    <p:embeddedFont>
      <p:font typeface="Obra Letra Bold" panose="020B0604020202020204" charset="0"/>
      <p:regular r:id="rId6"/>
    </p:embeddedFont>
    <p:embeddedFont>
      <p:font typeface="Perandory" panose="020B0604020202020204" charset="0"/>
      <p:regular r:id="rId7"/>
    </p:embeddedFont>
    <p:embeddedFont>
      <p:font typeface="TT Hazelnuts Bold" panose="020B0604020202020204" charset="0"/>
      <p:regular r:id="rId8"/>
    </p:embeddedFont>
    <p:embeddedFont>
      <p:font typeface="TT Hazelnuts Bold Italics" panose="020B0604020202020204" charset="0"/>
      <p:regular r:id="rId9"/>
    </p:embeddedFont>
    <p:embeddedFont>
      <p:font typeface="TT Hazelnuts Italics"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30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Strong" userId="29245933-974f-4cf6-a543-bd894389ed19" providerId="ADAL" clId="{7A4307AF-E255-48B0-8C1D-1F69185B3874}"/>
    <pc:docChg chg="custSel modSld">
      <pc:chgData name="Linda Strong" userId="29245933-974f-4cf6-a543-bd894389ed19" providerId="ADAL" clId="{7A4307AF-E255-48B0-8C1D-1F69185B3874}" dt="2025-02-18T23:20:08.784" v="2" actId="33524"/>
      <pc:docMkLst>
        <pc:docMk/>
      </pc:docMkLst>
      <pc:sldChg chg="modSp mod">
        <pc:chgData name="Linda Strong" userId="29245933-974f-4cf6-a543-bd894389ed19" providerId="ADAL" clId="{7A4307AF-E255-48B0-8C1D-1F69185B3874}" dt="2025-02-18T23:19:53.933" v="0" actId="33524"/>
        <pc:sldMkLst>
          <pc:docMk/>
          <pc:sldMk cId="0" sldId="257"/>
        </pc:sldMkLst>
        <pc:spChg chg="mod">
          <ac:chgData name="Linda Strong" userId="29245933-974f-4cf6-a543-bd894389ed19" providerId="ADAL" clId="{7A4307AF-E255-48B0-8C1D-1F69185B3874}" dt="2025-02-18T23:19:53.933" v="0" actId="33524"/>
          <ac:spMkLst>
            <pc:docMk/>
            <pc:sldMk cId="0" sldId="257"/>
            <ac:spMk id="20" creationId="{00000000-0000-0000-0000-000000000000}"/>
          </ac:spMkLst>
        </pc:spChg>
      </pc:sldChg>
      <pc:sldChg chg="modSp mod">
        <pc:chgData name="Linda Strong" userId="29245933-974f-4cf6-a543-bd894389ed19" providerId="ADAL" clId="{7A4307AF-E255-48B0-8C1D-1F69185B3874}" dt="2025-02-18T23:20:08.784" v="2" actId="33524"/>
        <pc:sldMkLst>
          <pc:docMk/>
          <pc:sldMk cId="0" sldId="258"/>
        </pc:sldMkLst>
        <pc:spChg chg="mod">
          <ac:chgData name="Linda Strong" userId="29245933-974f-4cf6-a543-bd894389ed19" providerId="ADAL" clId="{7A4307AF-E255-48B0-8C1D-1F69185B3874}" dt="2025-02-18T23:20:04.498" v="1" actId="33524"/>
          <ac:spMkLst>
            <pc:docMk/>
            <pc:sldMk cId="0" sldId="258"/>
            <ac:spMk id="32" creationId="{00000000-0000-0000-0000-000000000000}"/>
          </ac:spMkLst>
        </pc:spChg>
        <pc:spChg chg="mod">
          <ac:chgData name="Linda Strong" userId="29245933-974f-4cf6-a543-bd894389ed19" providerId="ADAL" clId="{7A4307AF-E255-48B0-8C1D-1F69185B3874}" dt="2025-02-18T23:20:08.784" v="2" actId="33524"/>
          <ac:spMkLst>
            <pc:docMk/>
            <pc:sldMk cId="0" sldId="258"/>
            <ac:spMk id="3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image" Target="../media/image9.jpeg"/><Relationship Id="rId12"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2.jpeg"/><Relationship Id="rId5" Type="http://schemas.openxmlformats.org/officeDocument/2006/relationships/image" Target="../media/image5.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15120000"/>
          </a:xfrm>
          <a:custGeom>
            <a:avLst/>
            <a:gdLst/>
            <a:ahLst/>
            <a:cxnLst/>
            <a:rect l="l" t="t" r="r" b="b"/>
            <a:pathLst>
              <a:path w="10692000" h="15120000">
                <a:moveTo>
                  <a:pt x="0" y="0"/>
                </a:moveTo>
                <a:lnTo>
                  <a:pt x="10692000" y="0"/>
                </a:lnTo>
                <a:lnTo>
                  <a:pt x="10692000" y="15120000"/>
                </a:lnTo>
                <a:lnTo>
                  <a:pt x="0" y="15120000"/>
                </a:lnTo>
                <a:lnTo>
                  <a:pt x="0" y="0"/>
                </a:lnTo>
                <a:close/>
              </a:path>
            </a:pathLst>
          </a:custGeom>
          <a:blipFill>
            <a:blip r:embed="rId2"/>
            <a:stretch>
              <a:fillRect l="-1069" t="-3639" r="-1069" b="-3639"/>
            </a:stretch>
          </a:blipFill>
        </p:spPr>
        <p:txBody>
          <a:bodyPr/>
          <a:lstStyle/>
          <a:p>
            <a:endParaRPr lang="en-US"/>
          </a:p>
        </p:txBody>
      </p:sp>
      <p:sp>
        <p:nvSpPr>
          <p:cNvPr id="3" name="Freeform 3"/>
          <p:cNvSpPr/>
          <p:nvPr/>
        </p:nvSpPr>
        <p:spPr>
          <a:xfrm>
            <a:off x="5573991" y="10583098"/>
            <a:ext cx="3651329" cy="2857165"/>
          </a:xfrm>
          <a:custGeom>
            <a:avLst/>
            <a:gdLst/>
            <a:ahLst/>
            <a:cxnLst/>
            <a:rect l="l" t="t" r="r" b="b"/>
            <a:pathLst>
              <a:path w="3651329" h="2857165">
                <a:moveTo>
                  <a:pt x="0" y="0"/>
                </a:moveTo>
                <a:lnTo>
                  <a:pt x="3651329" y="0"/>
                </a:lnTo>
                <a:lnTo>
                  <a:pt x="3651329" y="2857165"/>
                </a:lnTo>
                <a:lnTo>
                  <a:pt x="0" y="2857165"/>
                </a:lnTo>
                <a:lnTo>
                  <a:pt x="0" y="0"/>
                </a:lnTo>
                <a:close/>
              </a:path>
            </a:pathLst>
          </a:custGeom>
          <a:blipFill>
            <a:blip r:embed="rId3"/>
            <a:stretch>
              <a:fillRect t="-4952" b="-4952"/>
            </a:stretch>
          </a:blipFill>
        </p:spPr>
        <p:txBody>
          <a:bodyPr/>
          <a:lstStyle/>
          <a:p>
            <a:endParaRPr lang="en-US"/>
          </a:p>
        </p:txBody>
      </p:sp>
      <p:sp>
        <p:nvSpPr>
          <p:cNvPr id="4" name="Freeform 4"/>
          <p:cNvSpPr/>
          <p:nvPr/>
        </p:nvSpPr>
        <p:spPr>
          <a:xfrm>
            <a:off x="843347" y="8517830"/>
            <a:ext cx="4349599" cy="754211"/>
          </a:xfrm>
          <a:custGeom>
            <a:avLst/>
            <a:gdLst/>
            <a:ahLst/>
            <a:cxnLst/>
            <a:rect l="l" t="t" r="r" b="b"/>
            <a:pathLst>
              <a:path w="4349599" h="754211">
                <a:moveTo>
                  <a:pt x="0" y="0"/>
                </a:moveTo>
                <a:lnTo>
                  <a:pt x="4349599" y="0"/>
                </a:lnTo>
                <a:lnTo>
                  <a:pt x="4349599" y="754211"/>
                </a:lnTo>
                <a:lnTo>
                  <a:pt x="0" y="754211"/>
                </a:lnTo>
                <a:lnTo>
                  <a:pt x="0" y="0"/>
                </a:lnTo>
                <a:close/>
              </a:path>
            </a:pathLst>
          </a:custGeom>
          <a:blipFill>
            <a:blip r:embed="rId4"/>
            <a:stretch>
              <a:fillRect r="-19584"/>
            </a:stretch>
          </a:blipFill>
        </p:spPr>
        <p:txBody>
          <a:bodyPr/>
          <a:lstStyle/>
          <a:p>
            <a:endParaRPr lang="en-US"/>
          </a:p>
        </p:txBody>
      </p:sp>
      <p:sp>
        <p:nvSpPr>
          <p:cNvPr id="5" name="Freeform 5"/>
          <p:cNvSpPr/>
          <p:nvPr/>
        </p:nvSpPr>
        <p:spPr>
          <a:xfrm>
            <a:off x="5452183" y="7180699"/>
            <a:ext cx="4349599" cy="754211"/>
          </a:xfrm>
          <a:custGeom>
            <a:avLst/>
            <a:gdLst/>
            <a:ahLst/>
            <a:cxnLst/>
            <a:rect l="l" t="t" r="r" b="b"/>
            <a:pathLst>
              <a:path w="4349599" h="754211">
                <a:moveTo>
                  <a:pt x="0" y="0"/>
                </a:moveTo>
                <a:lnTo>
                  <a:pt x="4349598" y="0"/>
                </a:lnTo>
                <a:lnTo>
                  <a:pt x="4349598" y="754211"/>
                </a:lnTo>
                <a:lnTo>
                  <a:pt x="0" y="754211"/>
                </a:lnTo>
                <a:lnTo>
                  <a:pt x="0" y="0"/>
                </a:lnTo>
                <a:close/>
              </a:path>
            </a:pathLst>
          </a:custGeom>
          <a:blipFill>
            <a:blip r:embed="rId5"/>
            <a:stretch>
              <a:fillRect r="-19584"/>
            </a:stretch>
          </a:blipFill>
        </p:spPr>
        <p:txBody>
          <a:bodyPr/>
          <a:lstStyle/>
          <a:p>
            <a:endParaRPr lang="en-US"/>
          </a:p>
        </p:txBody>
      </p:sp>
      <p:sp>
        <p:nvSpPr>
          <p:cNvPr id="6" name="Freeform 6"/>
          <p:cNvSpPr/>
          <p:nvPr/>
        </p:nvSpPr>
        <p:spPr>
          <a:xfrm>
            <a:off x="843347" y="10825028"/>
            <a:ext cx="4349599" cy="754211"/>
          </a:xfrm>
          <a:custGeom>
            <a:avLst/>
            <a:gdLst/>
            <a:ahLst/>
            <a:cxnLst/>
            <a:rect l="l" t="t" r="r" b="b"/>
            <a:pathLst>
              <a:path w="4349599" h="754211">
                <a:moveTo>
                  <a:pt x="0" y="0"/>
                </a:moveTo>
                <a:lnTo>
                  <a:pt x="4349599" y="0"/>
                </a:lnTo>
                <a:lnTo>
                  <a:pt x="4349599" y="754211"/>
                </a:lnTo>
                <a:lnTo>
                  <a:pt x="0" y="754211"/>
                </a:lnTo>
                <a:lnTo>
                  <a:pt x="0" y="0"/>
                </a:lnTo>
                <a:close/>
              </a:path>
            </a:pathLst>
          </a:custGeom>
          <a:blipFill>
            <a:blip r:embed="rId5"/>
            <a:stretch>
              <a:fillRect r="-19584"/>
            </a:stretch>
          </a:blipFill>
        </p:spPr>
        <p:txBody>
          <a:bodyPr/>
          <a:lstStyle/>
          <a:p>
            <a:endParaRPr lang="en-US"/>
          </a:p>
        </p:txBody>
      </p:sp>
      <p:sp>
        <p:nvSpPr>
          <p:cNvPr id="7" name="Freeform 7"/>
          <p:cNvSpPr/>
          <p:nvPr/>
        </p:nvSpPr>
        <p:spPr>
          <a:xfrm>
            <a:off x="1385020" y="2687515"/>
            <a:ext cx="1923613" cy="4042619"/>
          </a:xfrm>
          <a:custGeom>
            <a:avLst/>
            <a:gdLst/>
            <a:ahLst/>
            <a:cxnLst/>
            <a:rect l="l" t="t" r="r" b="b"/>
            <a:pathLst>
              <a:path w="1923613" h="4042619">
                <a:moveTo>
                  <a:pt x="0" y="0"/>
                </a:moveTo>
                <a:lnTo>
                  <a:pt x="1923613" y="0"/>
                </a:lnTo>
                <a:lnTo>
                  <a:pt x="1923613" y="4042619"/>
                </a:lnTo>
                <a:lnTo>
                  <a:pt x="0" y="4042619"/>
                </a:lnTo>
                <a:lnTo>
                  <a:pt x="0" y="0"/>
                </a:lnTo>
                <a:close/>
              </a:path>
            </a:pathLst>
          </a:custGeom>
          <a:blipFill>
            <a:blip r:embed="rId6"/>
            <a:stretch>
              <a:fillRect/>
            </a:stretch>
          </a:blipFill>
        </p:spPr>
        <p:txBody>
          <a:bodyPr/>
          <a:lstStyle/>
          <a:p>
            <a:endParaRPr lang="en-US"/>
          </a:p>
        </p:txBody>
      </p:sp>
      <p:sp>
        <p:nvSpPr>
          <p:cNvPr id="8" name="Freeform 8"/>
          <p:cNvSpPr/>
          <p:nvPr/>
        </p:nvSpPr>
        <p:spPr>
          <a:xfrm>
            <a:off x="5658932" y="3524166"/>
            <a:ext cx="4401149" cy="3094558"/>
          </a:xfrm>
          <a:custGeom>
            <a:avLst/>
            <a:gdLst/>
            <a:ahLst/>
            <a:cxnLst/>
            <a:rect l="l" t="t" r="r" b="b"/>
            <a:pathLst>
              <a:path w="4401149" h="3094558">
                <a:moveTo>
                  <a:pt x="0" y="0"/>
                </a:moveTo>
                <a:lnTo>
                  <a:pt x="4401150" y="0"/>
                </a:lnTo>
                <a:lnTo>
                  <a:pt x="4401150" y="3094558"/>
                </a:lnTo>
                <a:lnTo>
                  <a:pt x="0" y="3094558"/>
                </a:lnTo>
                <a:lnTo>
                  <a:pt x="0" y="0"/>
                </a:lnTo>
                <a:close/>
              </a:path>
            </a:pathLst>
          </a:custGeom>
          <a:blipFill>
            <a:blip r:embed="rId7"/>
            <a:stretch>
              <a:fillRect/>
            </a:stretch>
          </a:blipFill>
        </p:spPr>
        <p:txBody>
          <a:bodyPr/>
          <a:lstStyle/>
          <a:p>
            <a:endParaRPr lang="en-US"/>
          </a:p>
        </p:txBody>
      </p:sp>
      <p:sp>
        <p:nvSpPr>
          <p:cNvPr id="9" name="Freeform 9"/>
          <p:cNvSpPr/>
          <p:nvPr/>
        </p:nvSpPr>
        <p:spPr>
          <a:xfrm>
            <a:off x="3454082" y="4072162"/>
            <a:ext cx="2801731" cy="1800331"/>
          </a:xfrm>
          <a:custGeom>
            <a:avLst/>
            <a:gdLst/>
            <a:ahLst/>
            <a:cxnLst/>
            <a:rect l="l" t="t" r="r" b="b"/>
            <a:pathLst>
              <a:path w="2801731" h="1800331">
                <a:moveTo>
                  <a:pt x="0" y="0"/>
                </a:moveTo>
                <a:lnTo>
                  <a:pt x="2801731" y="0"/>
                </a:lnTo>
                <a:lnTo>
                  <a:pt x="2801731" y="1800332"/>
                </a:lnTo>
                <a:lnTo>
                  <a:pt x="0" y="1800332"/>
                </a:lnTo>
                <a:lnTo>
                  <a:pt x="0" y="0"/>
                </a:lnTo>
                <a:close/>
              </a:path>
            </a:pathLst>
          </a:custGeom>
          <a:blipFill>
            <a:blip r:embed="rId8"/>
            <a:stretch>
              <a:fillRect/>
            </a:stretch>
          </a:blipFill>
        </p:spPr>
        <p:txBody>
          <a:bodyPr/>
          <a:lstStyle/>
          <a:p>
            <a:endParaRPr lang="en-US"/>
          </a:p>
        </p:txBody>
      </p:sp>
      <p:sp>
        <p:nvSpPr>
          <p:cNvPr id="10" name="Freeform 10"/>
          <p:cNvSpPr/>
          <p:nvPr/>
        </p:nvSpPr>
        <p:spPr>
          <a:xfrm>
            <a:off x="9335491" y="12838129"/>
            <a:ext cx="397374" cy="602134"/>
          </a:xfrm>
          <a:custGeom>
            <a:avLst/>
            <a:gdLst/>
            <a:ahLst/>
            <a:cxnLst/>
            <a:rect l="l" t="t" r="r" b="b"/>
            <a:pathLst>
              <a:path w="397374" h="602134">
                <a:moveTo>
                  <a:pt x="0" y="0"/>
                </a:moveTo>
                <a:lnTo>
                  <a:pt x="397374" y="0"/>
                </a:lnTo>
                <a:lnTo>
                  <a:pt x="397374" y="602134"/>
                </a:lnTo>
                <a:lnTo>
                  <a:pt x="0" y="602134"/>
                </a:lnTo>
                <a:lnTo>
                  <a:pt x="0" y="0"/>
                </a:lnTo>
                <a:close/>
              </a:path>
            </a:pathLst>
          </a:custGeom>
          <a:blipFill>
            <a:blip r:embed="rId9"/>
            <a:stretch>
              <a:fillRect/>
            </a:stretch>
          </a:blipFill>
        </p:spPr>
        <p:txBody>
          <a:bodyPr/>
          <a:lstStyle/>
          <a:p>
            <a:endParaRPr lang="en-US"/>
          </a:p>
        </p:txBody>
      </p:sp>
      <p:sp>
        <p:nvSpPr>
          <p:cNvPr id="11" name="TextBox 11"/>
          <p:cNvSpPr txBox="1"/>
          <p:nvPr/>
        </p:nvSpPr>
        <p:spPr>
          <a:xfrm>
            <a:off x="842896" y="1046891"/>
            <a:ext cx="8958885" cy="1372667"/>
          </a:xfrm>
          <a:prstGeom prst="rect">
            <a:avLst/>
          </a:prstGeom>
        </p:spPr>
        <p:txBody>
          <a:bodyPr lIns="0" tIns="0" rIns="0" bIns="0" rtlCol="0" anchor="t">
            <a:spAutoFit/>
          </a:bodyPr>
          <a:lstStyle/>
          <a:p>
            <a:pPr algn="ctr">
              <a:lnSpc>
                <a:spcPts val="5048"/>
              </a:lnSpc>
            </a:pPr>
            <a:r>
              <a:rPr lang="en-US" sz="5151" spc="597">
                <a:solidFill>
                  <a:srgbClr val="3D2007"/>
                </a:solidFill>
                <a:latin typeface="Perandory"/>
                <a:ea typeface="Perandory"/>
                <a:cs typeface="Perandory"/>
                <a:sym typeface="Perandory"/>
              </a:rPr>
              <a:t>LEARNING WITH PRIMARY SOURCES: MISS TOKUSHIMA</a:t>
            </a:r>
          </a:p>
        </p:txBody>
      </p:sp>
      <p:sp>
        <p:nvSpPr>
          <p:cNvPr id="12" name="TextBox 12"/>
          <p:cNvSpPr txBox="1"/>
          <p:nvPr/>
        </p:nvSpPr>
        <p:spPr>
          <a:xfrm>
            <a:off x="843347" y="6968259"/>
            <a:ext cx="4349599" cy="1331437"/>
          </a:xfrm>
          <a:prstGeom prst="rect">
            <a:avLst/>
          </a:prstGeom>
        </p:spPr>
        <p:txBody>
          <a:bodyPr lIns="0" tIns="0" rIns="0" bIns="0" rtlCol="0" anchor="t">
            <a:spAutoFit/>
          </a:bodyPr>
          <a:lstStyle/>
          <a:p>
            <a:pPr algn="l">
              <a:lnSpc>
                <a:spcPts val="1806"/>
              </a:lnSpc>
            </a:pPr>
            <a:r>
              <a:rPr lang="en-US" sz="1290" b="1">
                <a:solidFill>
                  <a:srgbClr val="3D2007"/>
                </a:solidFill>
                <a:latin typeface="TT Hazelnuts Bold"/>
                <a:ea typeface="TT Hazelnuts Bold"/>
                <a:cs typeface="TT Hazelnuts Bold"/>
                <a:sym typeface="TT Hazelnuts Bold"/>
              </a:rPr>
              <a:t>Museum Professionals use observation, Inference, and Inquiry to analyze objects, photos, documents, diaries, and personal accounts to learn about the past.  You can use this method of object analysis to learn about the artifacts shown on this poster. All of these objects can be found in the MAC’s History collection.</a:t>
            </a:r>
          </a:p>
        </p:txBody>
      </p:sp>
      <p:sp>
        <p:nvSpPr>
          <p:cNvPr id="13" name="TextBox 13"/>
          <p:cNvSpPr txBox="1"/>
          <p:nvPr/>
        </p:nvSpPr>
        <p:spPr>
          <a:xfrm>
            <a:off x="3395973" y="2555688"/>
            <a:ext cx="6336892" cy="749403"/>
          </a:xfrm>
          <a:prstGeom prst="rect">
            <a:avLst/>
          </a:prstGeom>
        </p:spPr>
        <p:txBody>
          <a:bodyPr lIns="0" tIns="0" rIns="0" bIns="0" rtlCol="0" anchor="t">
            <a:spAutoFit/>
          </a:bodyPr>
          <a:lstStyle/>
          <a:p>
            <a:pPr algn="l">
              <a:lnSpc>
                <a:spcPts val="2899"/>
              </a:lnSpc>
            </a:pPr>
            <a:r>
              <a:rPr lang="en-US" sz="2958" b="1">
                <a:solidFill>
                  <a:srgbClr val="3D2007"/>
                </a:solidFill>
                <a:latin typeface="Obra Letra Bold"/>
                <a:ea typeface="Obra Letra Bold"/>
                <a:cs typeface="Obra Letra Bold"/>
                <a:sym typeface="Obra Letra Bold"/>
              </a:rPr>
              <a:t>How Do Museum Professionals learn about the past using object analysis?</a:t>
            </a:r>
          </a:p>
        </p:txBody>
      </p:sp>
      <p:sp>
        <p:nvSpPr>
          <p:cNvPr id="14" name="TextBox 14"/>
          <p:cNvSpPr txBox="1"/>
          <p:nvPr/>
        </p:nvSpPr>
        <p:spPr>
          <a:xfrm>
            <a:off x="912264" y="8765836"/>
            <a:ext cx="4073933" cy="411186"/>
          </a:xfrm>
          <a:prstGeom prst="rect">
            <a:avLst/>
          </a:prstGeom>
        </p:spPr>
        <p:txBody>
          <a:bodyPr lIns="0" tIns="0" rIns="0" bIns="0" rtlCol="0" anchor="t">
            <a:spAutoFit/>
          </a:bodyPr>
          <a:lstStyle/>
          <a:p>
            <a:pPr algn="l">
              <a:lnSpc>
                <a:spcPts val="3065"/>
              </a:lnSpc>
            </a:pPr>
            <a:r>
              <a:rPr lang="en-US" sz="3128" b="1">
                <a:solidFill>
                  <a:srgbClr val="3D2007"/>
                </a:solidFill>
                <a:latin typeface="Obra Letra Bold"/>
                <a:ea typeface="Obra Letra Bold"/>
                <a:cs typeface="Obra Letra Bold"/>
                <a:sym typeface="Obra Letra Bold"/>
              </a:rPr>
              <a:t>Observation</a:t>
            </a:r>
          </a:p>
        </p:txBody>
      </p:sp>
      <p:sp>
        <p:nvSpPr>
          <p:cNvPr id="15" name="TextBox 15"/>
          <p:cNvSpPr txBox="1"/>
          <p:nvPr/>
        </p:nvSpPr>
        <p:spPr>
          <a:xfrm>
            <a:off x="5505507" y="8109520"/>
            <a:ext cx="4343597" cy="886226"/>
          </a:xfrm>
          <a:prstGeom prst="rect">
            <a:avLst/>
          </a:prstGeom>
        </p:spPr>
        <p:txBody>
          <a:bodyPr lIns="0" tIns="0" rIns="0" bIns="0" rtlCol="0" anchor="t">
            <a:spAutoFit/>
          </a:bodyPr>
          <a:lstStyle/>
          <a:p>
            <a:pPr algn="l">
              <a:lnSpc>
                <a:spcPts val="1806"/>
              </a:lnSpc>
            </a:pPr>
            <a:r>
              <a:rPr lang="en-US" sz="1290" b="1">
                <a:solidFill>
                  <a:srgbClr val="3D2007"/>
                </a:solidFill>
                <a:latin typeface="TT Hazelnuts Bold"/>
                <a:ea typeface="TT Hazelnuts Bold"/>
                <a:cs typeface="TT Hazelnuts Bold"/>
                <a:sym typeface="TT Hazelnuts Bold"/>
              </a:rPr>
              <a:t>Take one more look at these objects. What more can we find? What would you still like to know about these objects? What is left unanswered after your observations and inference?</a:t>
            </a:r>
          </a:p>
        </p:txBody>
      </p:sp>
      <p:sp>
        <p:nvSpPr>
          <p:cNvPr id="16" name="TextBox 16"/>
          <p:cNvSpPr txBox="1"/>
          <p:nvPr/>
        </p:nvSpPr>
        <p:spPr>
          <a:xfrm>
            <a:off x="5658932" y="7412518"/>
            <a:ext cx="4073933" cy="411186"/>
          </a:xfrm>
          <a:prstGeom prst="rect">
            <a:avLst/>
          </a:prstGeom>
        </p:spPr>
        <p:txBody>
          <a:bodyPr lIns="0" tIns="0" rIns="0" bIns="0" rtlCol="0" anchor="t">
            <a:spAutoFit/>
          </a:bodyPr>
          <a:lstStyle/>
          <a:p>
            <a:pPr algn="l">
              <a:lnSpc>
                <a:spcPts val="3065"/>
              </a:lnSpc>
            </a:pPr>
            <a:r>
              <a:rPr lang="en-US" sz="3128" b="1">
                <a:solidFill>
                  <a:srgbClr val="3D2007"/>
                </a:solidFill>
                <a:latin typeface="Obra Letra Bold"/>
                <a:ea typeface="Obra Letra Bold"/>
                <a:cs typeface="Obra Letra Bold"/>
                <a:sym typeface="Obra Letra Bold"/>
              </a:rPr>
              <a:t>Inquiry</a:t>
            </a:r>
          </a:p>
        </p:txBody>
      </p:sp>
      <p:sp>
        <p:nvSpPr>
          <p:cNvPr id="17" name="TextBox 17"/>
          <p:cNvSpPr txBox="1"/>
          <p:nvPr/>
        </p:nvSpPr>
        <p:spPr>
          <a:xfrm>
            <a:off x="842896" y="9324399"/>
            <a:ext cx="4349599" cy="1331437"/>
          </a:xfrm>
          <a:prstGeom prst="rect">
            <a:avLst/>
          </a:prstGeom>
        </p:spPr>
        <p:txBody>
          <a:bodyPr lIns="0" tIns="0" rIns="0" bIns="0" rtlCol="0" anchor="t">
            <a:spAutoFit/>
          </a:bodyPr>
          <a:lstStyle/>
          <a:p>
            <a:pPr algn="l">
              <a:lnSpc>
                <a:spcPts val="1806"/>
              </a:lnSpc>
            </a:pPr>
            <a:r>
              <a:rPr lang="en-US" sz="1290" b="1">
                <a:solidFill>
                  <a:srgbClr val="3D2007"/>
                </a:solidFill>
                <a:latin typeface="TT Hazelnuts Bold"/>
                <a:ea typeface="TT Hazelnuts Bold"/>
                <a:cs typeface="TT Hazelnuts Bold"/>
                <a:sym typeface="TT Hazelnuts Bold"/>
              </a:rPr>
              <a:t>Take a few minutes to look at these objects. What’s going on with these objects? What do you see? What materials are used? What do they remind you of? Do you have any similar objects in your home or at your school? Once you have made your observations, start making inferences about the objects.</a:t>
            </a:r>
          </a:p>
        </p:txBody>
      </p:sp>
      <p:sp>
        <p:nvSpPr>
          <p:cNvPr id="18" name="TextBox 18"/>
          <p:cNvSpPr txBox="1"/>
          <p:nvPr/>
        </p:nvSpPr>
        <p:spPr>
          <a:xfrm>
            <a:off x="5524100" y="9167197"/>
            <a:ext cx="4343597" cy="1331437"/>
          </a:xfrm>
          <a:prstGeom prst="rect">
            <a:avLst/>
          </a:prstGeom>
        </p:spPr>
        <p:txBody>
          <a:bodyPr lIns="0" tIns="0" rIns="0" bIns="0" rtlCol="0" anchor="t">
            <a:spAutoFit/>
          </a:bodyPr>
          <a:lstStyle/>
          <a:p>
            <a:pPr algn="l">
              <a:lnSpc>
                <a:spcPts val="1806"/>
              </a:lnSpc>
            </a:pPr>
            <a:r>
              <a:rPr lang="en-US" sz="1290" b="1">
                <a:solidFill>
                  <a:srgbClr val="3D2007"/>
                </a:solidFill>
                <a:latin typeface="TT Hazelnuts Bold"/>
                <a:ea typeface="TT Hazelnuts Bold"/>
                <a:cs typeface="TT Hazelnuts Bold"/>
                <a:sym typeface="TT Hazelnuts Bold"/>
              </a:rPr>
              <a:t>Think about where you can find the answers to your questions. Have others done any research on them? Can you find secondary sources such as books, videos, or articles about these objects? Can you find primary sources such as historic newspapers, historic photos, letters, diaries, or documents about these objects?</a:t>
            </a:r>
          </a:p>
        </p:txBody>
      </p:sp>
      <p:sp>
        <p:nvSpPr>
          <p:cNvPr id="19" name="TextBox 19"/>
          <p:cNvSpPr txBox="1"/>
          <p:nvPr/>
        </p:nvSpPr>
        <p:spPr>
          <a:xfrm>
            <a:off x="1050097" y="11056847"/>
            <a:ext cx="4073933" cy="411186"/>
          </a:xfrm>
          <a:prstGeom prst="rect">
            <a:avLst/>
          </a:prstGeom>
        </p:spPr>
        <p:txBody>
          <a:bodyPr lIns="0" tIns="0" rIns="0" bIns="0" rtlCol="0" anchor="t">
            <a:spAutoFit/>
          </a:bodyPr>
          <a:lstStyle/>
          <a:p>
            <a:pPr algn="l">
              <a:lnSpc>
                <a:spcPts val="3065"/>
              </a:lnSpc>
            </a:pPr>
            <a:r>
              <a:rPr lang="en-US" sz="3128" b="1">
                <a:solidFill>
                  <a:srgbClr val="3D2007"/>
                </a:solidFill>
                <a:latin typeface="Obra Letra Bold"/>
                <a:ea typeface="Obra Letra Bold"/>
                <a:cs typeface="Obra Letra Bold"/>
                <a:sym typeface="Obra Letra Bold"/>
              </a:rPr>
              <a:t>Inference</a:t>
            </a:r>
          </a:p>
        </p:txBody>
      </p:sp>
      <p:sp>
        <p:nvSpPr>
          <p:cNvPr id="20" name="TextBox 20"/>
          <p:cNvSpPr txBox="1"/>
          <p:nvPr/>
        </p:nvSpPr>
        <p:spPr>
          <a:xfrm>
            <a:off x="842896" y="12941674"/>
            <a:ext cx="4349599" cy="441015"/>
          </a:xfrm>
          <a:prstGeom prst="rect">
            <a:avLst/>
          </a:prstGeom>
        </p:spPr>
        <p:txBody>
          <a:bodyPr lIns="0" tIns="0" rIns="0" bIns="0" rtlCol="0" anchor="t">
            <a:spAutoFit/>
          </a:bodyPr>
          <a:lstStyle/>
          <a:p>
            <a:pPr algn="l">
              <a:lnSpc>
                <a:spcPts val="1806"/>
              </a:lnSpc>
            </a:pPr>
            <a:r>
              <a:rPr lang="en-US" sz="1290" b="1">
                <a:solidFill>
                  <a:srgbClr val="3D2007"/>
                </a:solidFill>
                <a:latin typeface="TT Hazelnuts Bold"/>
                <a:ea typeface="TT Hazelnuts Bold"/>
                <a:cs typeface="TT Hazelnuts Bold"/>
                <a:sym typeface="TT Hazelnuts Bold"/>
              </a:rPr>
              <a:t>Use your observations and prior knowledge to help you make some educated guesses about the objects.</a:t>
            </a:r>
          </a:p>
        </p:txBody>
      </p:sp>
      <p:sp>
        <p:nvSpPr>
          <p:cNvPr id="21" name="TextBox 21"/>
          <p:cNvSpPr txBox="1"/>
          <p:nvPr/>
        </p:nvSpPr>
        <p:spPr>
          <a:xfrm>
            <a:off x="842896" y="11731639"/>
            <a:ext cx="4349599" cy="1238610"/>
          </a:xfrm>
          <a:prstGeom prst="rect">
            <a:avLst/>
          </a:prstGeom>
        </p:spPr>
        <p:txBody>
          <a:bodyPr lIns="0" tIns="0" rIns="0" bIns="0" rtlCol="0" anchor="t">
            <a:spAutoFit/>
          </a:bodyPr>
          <a:lstStyle/>
          <a:p>
            <a:pPr algn="l">
              <a:lnSpc>
                <a:spcPts val="1733"/>
              </a:lnSpc>
            </a:pPr>
            <a:r>
              <a:rPr lang="en-US" sz="1238" b="1">
                <a:solidFill>
                  <a:srgbClr val="3D2007"/>
                </a:solidFill>
                <a:latin typeface="TT Hazelnuts Bold"/>
                <a:ea typeface="TT Hazelnuts Bold"/>
                <a:cs typeface="TT Hazelnuts Bold"/>
                <a:sym typeface="TT Hazelnuts Bold"/>
              </a:rPr>
              <a:t>Do you have any prior knowledge you can use to make an educated guess about these objects? When do you think they were created? Why do you think they were created? Where do you think they were created? Who do you think used them? How do you think they were used?</a:t>
            </a:r>
          </a:p>
          <a:p>
            <a:pPr algn="l">
              <a:lnSpc>
                <a:spcPts val="1212"/>
              </a:lnSpc>
              <a:spcBef>
                <a:spcPct val="0"/>
              </a:spcBef>
            </a:pPr>
            <a:endParaRPr lang="en-US" sz="1238" b="1">
              <a:solidFill>
                <a:srgbClr val="3D2007"/>
              </a:solidFill>
              <a:latin typeface="TT Hazelnuts Bold"/>
              <a:ea typeface="TT Hazelnuts Bold"/>
              <a:cs typeface="TT Hazelnuts Bold"/>
              <a:sym typeface="TT Hazelnuts Bold"/>
            </a:endParaRPr>
          </a:p>
        </p:txBody>
      </p:sp>
      <p:sp>
        <p:nvSpPr>
          <p:cNvPr id="22" name="TextBox 22"/>
          <p:cNvSpPr txBox="1"/>
          <p:nvPr/>
        </p:nvSpPr>
        <p:spPr>
          <a:xfrm>
            <a:off x="2597647" y="6532575"/>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812.1</a:t>
            </a:r>
          </a:p>
        </p:txBody>
      </p:sp>
      <p:sp>
        <p:nvSpPr>
          <p:cNvPr id="23" name="TextBox 23"/>
          <p:cNvSpPr txBox="1"/>
          <p:nvPr/>
        </p:nvSpPr>
        <p:spPr>
          <a:xfrm>
            <a:off x="6255813" y="6417427"/>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812.5B</a:t>
            </a:r>
          </a:p>
        </p:txBody>
      </p:sp>
      <p:sp>
        <p:nvSpPr>
          <p:cNvPr id="24" name="TextBox 24"/>
          <p:cNvSpPr txBox="1"/>
          <p:nvPr/>
        </p:nvSpPr>
        <p:spPr>
          <a:xfrm>
            <a:off x="3591063" y="5651523"/>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812.4</a:t>
            </a:r>
          </a:p>
        </p:txBody>
      </p:sp>
      <p:sp>
        <p:nvSpPr>
          <p:cNvPr id="25" name="TextBox 25"/>
          <p:cNvSpPr txBox="1"/>
          <p:nvPr/>
        </p:nvSpPr>
        <p:spPr>
          <a:xfrm>
            <a:off x="8021446" y="13296540"/>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15120000"/>
          </a:xfrm>
          <a:custGeom>
            <a:avLst/>
            <a:gdLst/>
            <a:ahLst/>
            <a:cxnLst/>
            <a:rect l="l" t="t" r="r" b="b"/>
            <a:pathLst>
              <a:path w="10692000" h="15120000">
                <a:moveTo>
                  <a:pt x="0" y="0"/>
                </a:moveTo>
                <a:lnTo>
                  <a:pt x="10692000" y="0"/>
                </a:lnTo>
                <a:lnTo>
                  <a:pt x="10692000" y="15120000"/>
                </a:lnTo>
                <a:lnTo>
                  <a:pt x="0" y="15120000"/>
                </a:lnTo>
                <a:lnTo>
                  <a:pt x="0" y="0"/>
                </a:lnTo>
                <a:close/>
              </a:path>
            </a:pathLst>
          </a:custGeom>
          <a:blipFill>
            <a:blip r:embed="rId2"/>
            <a:stretch>
              <a:fillRect l="-1069" t="-3639" r="-1069" b="-3639"/>
            </a:stretch>
          </a:blipFill>
        </p:spPr>
        <p:txBody>
          <a:bodyPr/>
          <a:lstStyle/>
          <a:p>
            <a:endParaRPr lang="en-US"/>
          </a:p>
        </p:txBody>
      </p:sp>
      <p:sp>
        <p:nvSpPr>
          <p:cNvPr id="3" name="Freeform 3"/>
          <p:cNvSpPr/>
          <p:nvPr/>
        </p:nvSpPr>
        <p:spPr>
          <a:xfrm>
            <a:off x="6927676" y="2720916"/>
            <a:ext cx="2409472" cy="1885412"/>
          </a:xfrm>
          <a:custGeom>
            <a:avLst/>
            <a:gdLst/>
            <a:ahLst/>
            <a:cxnLst/>
            <a:rect l="l" t="t" r="r" b="b"/>
            <a:pathLst>
              <a:path w="2409472" h="1885412">
                <a:moveTo>
                  <a:pt x="0" y="0"/>
                </a:moveTo>
                <a:lnTo>
                  <a:pt x="2409472" y="0"/>
                </a:lnTo>
                <a:lnTo>
                  <a:pt x="2409472" y="1885412"/>
                </a:lnTo>
                <a:lnTo>
                  <a:pt x="0" y="1885412"/>
                </a:lnTo>
                <a:lnTo>
                  <a:pt x="0" y="0"/>
                </a:lnTo>
                <a:close/>
              </a:path>
            </a:pathLst>
          </a:custGeom>
          <a:blipFill>
            <a:blip r:embed="rId3"/>
            <a:stretch>
              <a:fillRect t="-4952" b="-4952"/>
            </a:stretch>
          </a:blipFill>
        </p:spPr>
        <p:txBody>
          <a:bodyPr/>
          <a:lstStyle/>
          <a:p>
            <a:endParaRPr lang="en-US"/>
          </a:p>
        </p:txBody>
      </p:sp>
      <p:sp>
        <p:nvSpPr>
          <p:cNvPr id="4" name="Freeform 4"/>
          <p:cNvSpPr/>
          <p:nvPr/>
        </p:nvSpPr>
        <p:spPr>
          <a:xfrm>
            <a:off x="959587" y="6153841"/>
            <a:ext cx="8889517" cy="754211"/>
          </a:xfrm>
          <a:custGeom>
            <a:avLst/>
            <a:gdLst/>
            <a:ahLst/>
            <a:cxnLst/>
            <a:rect l="l" t="t" r="r" b="b"/>
            <a:pathLst>
              <a:path w="8889517" h="754211">
                <a:moveTo>
                  <a:pt x="0" y="0"/>
                </a:moveTo>
                <a:lnTo>
                  <a:pt x="8889517" y="0"/>
                </a:lnTo>
                <a:lnTo>
                  <a:pt x="8889517" y="754211"/>
                </a:lnTo>
                <a:lnTo>
                  <a:pt x="0" y="754211"/>
                </a:lnTo>
                <a:lnTo>
                  <a:pt x="0" y="0"/>
                </a:lnTo>
                <a:close/>
              </a:path>
            </a:pathLst>
          </a:custGeom>
          <a:blipFill>
            <a:blip r:embed="rId4"/>
            <a:stretch>
              <a:fillRect t="-35452" b="-35452"/>
            </a:stretch>
          </a:blipFill>
        </p:spPr>
        <p:txBody>
          <a:bodyPr/>
          <a:lstStyle/>
          <a:p>
            <a:endParaRPr lang="en-US"/>
          </a:p>
        </p:txBody>
      </p:sp>
      <p:sp>
        <p:nvSpPr>
          <p:cNvPr id="5" name="Freeform 5"/>
          <p:cNvSpPr/>
          <p:nvPr/>
        </p:nvSpPr>
        <p:spPr>
          <a:xfrm>
            <a:off x="1331643" y="1980939"/>
            <a:ext cx="1933298" cy="4062973"/>
          </a:xfrm>
          <a:custGeom>
            <a:avLst/>
            <a:gdLst/>
            <a:ahLst/>
            <a:cxnLst/>
            <a:rect l="l" t="t" r="r" b="b"/>
            <a:pathLst>
              <a:path w="1933298" h="4062973">
                <a:moveTo>
                  <a:pt x="0" y="0"/>
                </a:moveTo>
                <a:lnTo>
                  <a:pt x="1933298" y="0"/>
                </a:lnTo>
                <a:lnTo>
                  <a:pt x="1933298" y="4062974"/>
                </a:lnTo>
                <a:lnTo>
                  <a:pt x="0" y="4062974"/>
                </a:lnTo>
                <a:lnTo>
                  <a:pt x="0" y="0"/>
                </a:lnTo>
                <a:close/>
              </a:path>
            </a:pathLst>
          </a:custGeom>
          <a:blipFill>
            <a:blip r:embed="rId5"/>
            <a:stretch>
              <a:fillRect/>
            </a:stretch>
          </a:blipFill>
        </p:spPr>
        <p:txBody>
          <a:bodyPr/>
          <a:lstStyle/>
          <a:p>
            <a:endParaRPr lang="en-US"/>
          </a:p>
        </p:txBody>
      </p:sp>
      <p:sp>
        <p:nvSpPr>
          <p:cNvPr id="6" name="Freeform 6"/>
          <p:cNvSpPr/>
          <p:nvPr/>
        </p:nvSpPr>
        <p:spPr>
          <a:xfrm>
            <a:off x="4486735" y="4225733"/>
            <a:ext cx="2585856" cy="1818180"/>
          </a:xfrm>
          <a:custGeom>
            <a:avLst/>
            <a:gdLst/>
            <a:ahLst/>
            <a:cxnLst/>
            <a:rect l="l" t="t" r="r" b="b"/>
            <a:pathLst>
              <a:path w="2585856" h="1818180">
                <a:moveTo>
                  <a:pt x="0" y="0"/>
                </a:moveTo>
                <a:lnTo>
                  <a:pt x="2585855" y="0"/>
                </a:lnTo>
                <a:lnTo>
                  <a:pt x="2585855" y="1818180"/>
                </a:lnTo>
                <a:lnTo>
                  <a:pt x="0" y="1818180"/>
                </a:lnTo>
                <a:lnTo>
                  <a:pt x="0" y="0"/>
                </a:lnTo>
                <a:close/>
              </a:path>
            </a:pathLst>
          </a:custGeom>
          <a:blipFill>
            <a:blip r:embed="rId6"/>
            <a:stretch>
              <a:fillRect/>
            </a:stretch>
          </a:blipFill>
        </p:spPr>
        <p:txBody>
          <a:bodyPr/>
          <a:lstStyle/>
          <a:p>
            <a:endParaRPr lang="en-US"/>
          </a:p>
        </p:txBody>
      </p:sp>
      <p:sp>
        <p:nvSpPr>
          <p:cNvPr id="7" name="Freeform 7"/>
          <p:cNvSpPr/>
          <p:nvPr/>
        </p:nvSpPr>
        <p:spPr>
          <a:xfrm>
            <a:off x="3264941" y="2420922"/>
            <a:ext cx="3167032" cy="2035066"/>
          </a:xfrm>
          <a:custGeom>
            <a:avLst/>
            <a:gdLst/>
            <a:ahLst/>
            <a:cxnLst/>
            <a:rect l="l" t="t" r="r" b="b"/>
            <a:pathLst>
              <a:path w="3167032" h="2035066">
                <a:moveTo>
                  <a:pt x="0" y="0"/>
                </a:moveTo>
                <a:lnTo>
                  <a:pt x="3167033" y="0"/>
                </a:lnTo>
                <a:lnTo>
                  <a:pt x="3167033" y="2035066"/>
                </a:lnTo>
                <a:lnTo>
                  <a:pt x="0" y="2035066"/>
                </a:lnTo>
                <a:lnTo>
                  <a:pt x="0" y="0"/>
                </a:lnTo>
                <a:close/>
              </a:path>
            </a:pathLst>
          </a:custGeom>
          <a:blipFill>
            <a:blip r:embed="rId7"/>
            <a:stretch>
              <a:fillRect/>
            </a:stretch>
          </a:blipFill>
        </p:spPr>
        <p:txBody>
          <a:bodyPr/>
          <a:lstStyle/>
          <a:p>
            <a:endParaRPr lang="en-US"/>
          </a:p>
        </p:txBody>
      </p:sp>
      <p:sp>
        <p:nvSpPr>
          <p:cNvPr id="8" name="Freeform 8"/>
          <p:cNvSpPr/>
          <p:nvPr/>
        </p:nvSpPr>
        <p:spPr>
          <a:xfrm>
            <a:off x="9463407" y="14028828"/>
            <a:ext cx="269458" cy="408306"/>
          </a:xfrm>
          <a:custGeom>
            <a:avLst/>
            <a:gdLst/>
            <a:ahLst/>
            <a:cxnLst/>
            <a:rect l="l" t="t" r="r" b="b"/>
            <a:pathLst>
              <a:path w="269458" h="408306">
                <a:moveTo>
                  <a:pt x="0" y="0"/>
                </a:moveTo>
                <a:lnTo>
                  <a:pt x="269458" y="0"/>
                </a:lnTo>
                <a:lnTo>
                  <a:pt x="269458" y="408306"/>
                </a:lnTo>
                <a:lnTo>
                  <a:pt x="0" y="408306"/>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842896" y="1046891"/>
            <a:ext cx="8958885" cy="734492"/>
          </a:xfrm>
          <a:prstGeom prst="rect">
            <a:avLst/>
          </a:prstGeom>
        </p:spPr>
        <p:txBody>
          <a:bodyPr lIns="0" tIns="0" rIns="0" bIns="0" rtlCol="0" anchor="t">
            <a:spAutoFit/>
          </a:bodyPr>
          <a:lstStyle/>
          <a:p>
            <a:pPr algn="ctr">
              <a:lnSpc>
                <a:spcPts val="5048"/>
              </a:lnSpc>
            </a:pPr>
            <a:r>
              <a:rPr lang="en-US" sz="5151" spc="597">
                <a:solidFill>
                  <a:srgbClr val="3D2007"/>
                </a:solidFill>
                <a:latin typeface="Perandory"/>
                <a:ea typeface="Perandory"/>
                <a:cs typeface="Perandory"/>
                <a:sym typeface="Perandory"/>
              </a:rPr>
              <a:t>MISS TOKUSHIMA</a:t>
            </a:r>
          </a:p>
        </p:txBody>
      </p:sp>
      <p:sp>
        <p:nvSpPr>
          <p:cNvPr id="10" name="TextBox 10"/>
          <p:cNvSpPr txBox="1"/>
          <p:nvPr/>
        </p:nvSpPr>
        <p:spPr>
          <a:xfrm>
            <a:off x="959587" y="7089027"/>
            <a:ext cx="4099514" cy="1520512"/>
          </a:xfrm>
          <a:prstGeom prst="rect">
            <a:avLst/>
          </a:prstGeom>
        </p:spPr>
        <p:txBody>
          <a:bodyPr lIns="0" tIns="0" rIns="0" bIns="0" rtlCol="0" anchor="t">
            <a:spAutoFit/>
          </a:bodyPr>
          <a:lstStyle/>
          <a:p>
            <a:pPr algn="l">
              <a:lnSpc>
                <a:spcPts val="1767"/>
              </a:lnSpc>
            </a:pPr>
            <a:r>
              <a:rPr lang="en-US" sz="1262" b="1">
                <a:solidFill>
                  <a:srgbClr val="3D2007"/>
                </a:solidFill>
                <a:latin typeface="TT Hazelnuts Bold"/>
                <a:ea typeface="TT Hazelnuts Bold"/>
                <a:cs typeface="TT Hazelnuts Bold"/>
                <a:sym typeface="TT Hazelnuts Bold"/>
              </a:rPr>
              <a:t>Miss Tokushima, the MAC’s Japanese Friendship Doll has a fascinating story that was almost forgotten. The Friendship Doll Project was the idea of Rev. Sydney L. Gulich who hoped to reverse the trend of poor relations between Japan and the United States after the passage of an anti-Japanese immigration bill in 1924.</a:t>
            </a:r>
          </a:p>
        </p:txBody>
      </p:sp>
      <p:sp>
        <p:nvSpPr>
          <p:cNvPr id="11" name="TextBox 11"/>
          <p:cNvSpPr txBox="1"/>
          <p:nvPr/>
        </p:nvSpPr>
        <p:spPr>
          <a:xfrm>
            <a:off x="3395973" y="1879413"/>
            <a:ext cx="6336892" cy="387453"/>
          </a:xfrm>
          <a:prstGeom prst="rect">
            <a:avLst/>
          </a:prstGeom>
        </p:spPr>
        <p:txBody>
          <a:bodyPr lIns="0" tIns="0" rIns="0" bIns="0" rtlCol="0" anchor="t">
            <a:spAutoFit/>
          </a:bodyPr>
          <a:lstStyle/>
          <a:p>
            <a:pPr algn="l">
              <a:lnSpc>
                <a:spcPts val="2899"/>
              </a:lnSpc>
            </a:pPr>
            <a:r>
              <a:rPr lang="en-US" sz="2958" b="1">
                <a:solidFill>
                  <a:srgbClr val="3D2007"/>
                </a:solidFill>
                <a:latin typeface="Obra Letra Bold"/>
                <a:ea typeface="Obra Letra Bold"/>
                <a:cs typeface="Obra Letra Bold"/>
                <a:sym typeface="Obra Letra Bold"/>
              </a:rPr>
              <a:t>Japanese Friendship Dolls 1927</a:t>
            </a:r>
          </a:p>
        </p:txBody>
      </p:sp>
      <p:sp>
        <p:nvSpPr>
          <p:cNvPr id="12" name="TextBox 12"/>
          <p:cNvSpPr txBox="1"/>
          <p:nvPr/>
        </p:nvSpPr>
        <p:spPr>
          <a:xfrm>
            <a:off x="1228681" y="6375167"/>
            <a:ext cx="7660840" cy="359183"/>
          </a:xfrm>
          <a:prstGeom prst="rect">
            <a:avLst/>
          </a:prstGeom>
        </p:spPr>
        <p:txBody>
          <a:bodyPr lIns="0" tIns="0" rIns="0" bIns="0" rtlCol="0" anchor="t">
            <a:spAutoFit/>
          </a:bodyPr>
          <a:lstStyle/>
          <a:p>
            <a:pPr algn="l">
              <a:lnSpc>
                <a:spcPts val="2575"/>
              </a:lnSpc>
            </a:pPr>
            <a:r>
              <a:rPr lang="en-US" sz="2628" b="1">
                <a:solidFill>
                  <a:srgbClr val="3D2007"/>
                </a:solidFill>
                <a:latin typeface="Obra Letra Bold"/>
                <a:ea typeface="Obra Letra Bold"/>
                <a:cs typeface="Obra Letra Bold"/>
                <a:sym typeface="Obra Letra Bold"/>
              </a:rPr>
              <a:t>Miss Tokushima’s Journey from Japan to America</a:t>
            </a:r>
          </a:p>
        </p:txBody>
      </p:sp>
      <p:sp>
        <p:nvSpPr>
          <p:cNvPr id="13" name="TextBox 13"/>
          <p:cNvSpPr txBox="1"/>
          <p:nvPr/>
        </p:nvSpPr>
        <p:spPr>
          <a:xfrm>
            <a:off x="5505507" y="7108462"/>
            <a:ext cx="4343597" cy="1082421"/>
          </a:xfrm>
          <a:prstGeom prst="rect">
            <a:avLst/>
          </a:prstGeom>
        </p:spPr>
        <p:txBody>
          <a:bodyPr lIns="0" tIns="0" rIns="0" bIns="0" rtlCol="0" anchor="t">
            <a:spAutoFit/>
          </a:bodyPr>
          <a:lstStyle/>
          <a:p>
            <a:pPr algn="l">
              <a:lnSpc>
                <a:spcPts val="1764"/>
              </a:lnSpc>
            </a:pPr>
            <a:r>
              <a:rPr lang="en-US" sz="1260" b="1">
                <a:solidFill>
                  <a:srgbClr val="3D2007"/>
                </a:solidFill>
                <a:latin typeface="TT Hazelnuts Bold"/>
                <a:ea typeface="TT Hazelnuts Bold"/>
                <a:cs typeface="TT Hazelnuts Bold"/>
                <a:sym typeface="TT Hazelnuts Bold"/>
              </a:rPr>
              <a:t>In Japan, Viscount Shibusawa Eiichi, who was also dedicated to peace, organized a return gesture of fifty-eight dolls to be sent to the United States. These exquisitely dressed porcelain dolls were crafted by the most noted Japanese doll artisans of the day.</a:t>
            </a:r>
          </a:p>
        </p:txBody>
      </p:sp>
      <p:sp>
        <p:nvSpPr>
          <p:cNvPr id="14" name="TextBox 14"/>
          <p:cNvSpPr txBox="1"/>
          <p:nvPr/>
        </p:nvSpPr>
        <p:spPr>
          <a:xfrm>
            <a:off x="959587" y="8742889"/>
            <a:ext cx="4349599" cy="1301496"/>
          </a:xfrm>
          <a:prstGeom prst="rect">
            <a:avLst/>
          </a:prstGeom>
        </p:spPr>
        <p:txBody>
          <a:bodyPr lIns="0" tIns="0" rIns="0" bIns="0" rtlCol="0" anchor="t">
            <a:spAutoFit/>
          </a:bodyPr>
          <a:lstStyle/>
          <a:p>
            <a:pPr algn="l">
              <a:lnSpc>
                <a:spcPts val="1764"/>
              </a:lnSpc>
            </a:pPr>
            <a:r>
              <a:rPr lang="en-US" sz="1260" b="1">
                <a:solidFill>
                  <a:srgbClr val="3D2007"/>
                </a:solidFill>
                <a:latin typeface="TT Hazelnuts Bold"/>
                <a:ea typeface="TT Hazelnuts Bold"/>
                <a:cs typeface="TT Hazelnuts Bold"/>
                <a:sym typeface="TT Hazelnuts Bold"/>
              </a:rPr>
              <a:t>Gulich thought that an exchange of dolls and letters would promote understanding and good feelings between each country’s children that would continue as they became adults. The idea caught fire throughout American schools, Sunday schools, and clubs such as the Girl Scouts and Campfire Girls.</a:t>
            </a:r>
          </a:p>
        </p:txBody>
      </p:sp>
      <p:sp>
        <p:nvSpPr>
          <p:cNvPr id="15" name="TextBox 15"/>
          <p:cNvSpPr txBox="1"/>
          <p:nvPr/>
        </p:nvSpPr>
        <p:spPr>
          <a:xfrm>
            <a:off x="5505507" y="8276608"/>
            <a:ext cx="4227358" cy="2378857"/>
          </a:xfrm>
          <a:prstGeom prst="rect">
            <a:avLst/>
          </a:prstGeom>
        </p:spPr>
        <p:txBody>
          <a:bodyPr lIns="0" tIns="0" rIns="0" bIns="0" rtlCol="0" anchor="t">
            <a:spAutoFit/>
          </a:bodyPr>
          <a:lstStyle/>
          <a:p>
            <a:pPr algn="l">
              <a:lnSpc>
                <a:spcPts val="1764"/>
              </a:lnSpc>
            </a:pPr>
            <a:r>
              <a:rPr lang="en-US" sz="1260" b="1">
                <a:solidFill>
                  <a:srgbClr val="3D2007"/>
                </a:solidFill>
                <a:latin typeface="TT Hazelnuts Bold"/>
                <a:ea typeface="TT Hazelnuts Bold"/>
                <a:cs typeface="TT Hazelnuts Bold"/>
                <a:sym typeface="TT Hazelnuts Bold"/>
              </a:rPr>
              <a:t>The dolls arrived in San Francisco on November 27th, 1927. They came with passports and were accompanied by beautiful clothing, furnishings, and tea sets. They toured the United States for several months and then, all 58 were given to museums, libraries, and cultural centers in each state. Washington state’s doll, Miss Tokushima was given to the Eastern Washington Historical Society in Spokane. She is named for the prefecture, Tokushima, on the island of Shikoku, Japan. </a:t>
            </a:r>
          </a:p>
          <a:p>
            <a:pPr algn="l">
              <a:lnSpc>
                <a:spcPts val="1649"/>
              </a:lnSpc>
            </a:pPr>
            <a:endParaRPr lang="en-US" sz="1260" b="1">
              <a:solidFill>
                <a:srgbClr val="3D2007"/>
              </a:solidFill>
              <a:latin typeface="TT Hazelnuts Bold"/>
              <a:ea typeface="TT Hazelnuts Bold"/>
              <a:cs typeface="TT Hazelnuts Bold"/>
              <a:sym typeface="TT Hazelnuts Bold"/>
            </a:endParaRPr>
          </a:p>
        </p:txBody>
      </p:sp>
      <p:sp>
        <p:nvSpPr>
          <p:cNvPr id="16" name="TextBox 16"/>
          <p:cNvSpPr txBox="1"/>
          <p:nvPr/>
        </p:nvSpPr>
        <p:spPr>
          <a:xfrm>
            <a:off x="959587" y="10139635"/>
            <a:ext cx="4276058" cy="1301496"/>
          </a:xfrm>
          <a:prstGeom prst="rect">
            <a:avLst/>
          </a:prstGeom>
        </p:spPr>
        <p:txBody>
          <a:bodyPr lIns="0" tIns="0" rIns="0" bIns="0" rtlCol="0" anchor="t">
            <a:spAutoFit/>
          </a:bodyPr>
          <a:lstStyle/>
          <a:p>
            <a:pPr algn="l">
              <a:lnSpc>
                <a:spcPts val="1764"/>
              </a:lnSpc>
            </a:pPr>
            <a:r>
              <a:rPr lang="en-US" sz="1260" b="1">
                <a:solidFill>
                  <a:srgbClr val="3D2007"/>
                </a:solidFill>
                <a:latin typeface="TT Hazelnuts Bold"/>
                <a:ea typeface="TT Hazelnuts Bold"/>
                <a:cs typeface="TT Hazelnuts Bold"/>
                <a:sym typeface="TT Hazelnuts Bold"/>
              </a:rPr>
              <a:t>Children banded together and saved their pennies towards purchasing a doll while learning about Japanese culture. In 1927, with much fanfare, 12,739 American dolls along with letters written by children from across the country boarded a ship in the Port of San Francisco and set sail for Japan.</a:t>
            </a:r>
          </a:p>
        </p:txBody>
      </p:sp>
      <p:sp>
        <p:nvSpPr>
          <p:cNvPr id="17" name="TextBox 17"/>
          <p:cNvSpPr txBox="1"/>
          <p:nvPr/>
        </p:nvSpPr>
        <p:spPr>
          <a:xfrm>
            <a:off x="959587" y="13189365"/>
            <a:ext cx="4349599" cy="1301496"/>
          </a:xfrm>
          <a:prstGeom prst="rect">
            <a:avLst/>
          </a:prstGeom>
        </p:spPr>
        <p:txBody>
          <a:bodyPr lIns="0" tIns="0" rIns="0" bIns="0" rtlCol="0" anchor="t">
            <a:spAutoFit/>
          </a:bodyPr>
          <a:lstStyle/>
          <a:p>
            <a:pPr algn="l">
              <a:lnSpc>
                <a:spcPts val="1764"/>
              </a:lnSpc>
            </a:pPr>
            <a:r>
              <a:rPr lang="en-US" sz="1260" b="1">
                <a:solidFill>
                  <a:srgbClr val="3D2007"/>
                </a:solidFill>
                <a:latin typeface="TT Hazelnuts Bold"/>
                <a:ea typeface="TT Hazelnuts Bold"/>
                <a:cs typeface="TT Hazelnuts Bold"/>
                <a:sym typeface="TT Hazelnuts Bold"/>
              </a:rPr>
              <a:t>The dolls arrived in Japan March of 1927 in time for the country’s, </a:t>
            </a:r>
            <a:r>
              <a:rPr lang="en-US" sz="1260" b="1" i="1">
                <a:solidFill>
                  <a:srgbClr val="3D2007"/>
                </a:solidFill>
                <a:latin typeface="TT Hazelnuts Bold Italics"/>
                <a:ea typeface="TT Hazelnuts Bold Italics"/>
                <a:cs typeface="TT Hazelnuts Bold Italics"/>
                <a:sym typeface="TT Hazelnuts Bold Italics"/>
              </a:rPr>
              <a:t>Hinamatsuri, </a:t>
            </a:r>
            <a:r>
              <a:rPr lang="en-US" sz="1260" b="1">
                <a:solidFill>
                  <a:srgbClr val="3D2007"/>
                </a:solidFill>
                <a:latin typeface="TT Hazelnuts Bold"/>
                <a:ea typeface="TT Hazelnuts Bold"/>
                <a:cs typeface="TT Hazelnuts Bold"/>
                <a:sym typeface="TT Hazelnuts Bold"/>
              </a:rPr>
              <a:t>a thousand-year-old</a:t>
            </a:r>
            <a:r>
              <a:rPr lang="en-US" sz="1260" b="1" i="1">
                <a:solidFill>
                  <a:srgbClr val="3D2007"/>
                </a:solidFill>
                <a:latin typeface="TT Hazelnuts Bold Italics"/>
                <a:ea typeface="TT Hazelnuts Bold Italics"/>
                <a:cs typeface="TT Hazelnuts Bold Italics"/>
                <a:sym typeface="TT Hazelnuts Bold Italics"/>
              </a:rPr>
              <a:t> d</a:t>
            </a:r>
            <a:r>
              <a:rPr lang="en-US" sz="1260" b="1">
                <a:solidFill>
                  <a:srgbClr val="3D2007"/>
                </a:solidFill>
                <a:latin typeface="TT Hazelnuts Bold"/>
                <a:ea typeface="TT Hazelnuts Bold"/>
                <a:cs typeface="TT Hazelnuts Bold"/>
                <a:sym typeface="TT Hazelnuts Bold"/>
              </a:rPr>
              <a:t>oll festival dedicated to the girls of Japan. Their arrival struck a deep, resonating cord with the Japanese. So much so, that a selection of dolls received an audience with the Emperor.</a:t>
            </a:r>
          </a:p>
        </p:txBody>
      </p:sp>
      <p:sp>
        <p:nvSpPr>
          <p:cNvPr id="18" name="TextBox 18"/>
          <p:cNvSpPr txBox="1"/>
          <p:nvPr/>
        </p:nvSpPr>
        <p:spPr>
          <a:xfrm>
            <a:off x="5505507" y="10558559"/>
            <a:ext cx="4343597" cy="1520571"/>
          </a:xfrm>
          <a:prstGeom prst="rect">
            <a:avLst/>
          </a:prstGeom>
        </p:spPr>
        <p:txBody>
          <a:bodyPr lIns="0" tIns="0" rIns="0" bIns="0" rtlCol="0" anchor="t">
            <a:spAutoFit/>
          </a:bodyPr>
          <a:lstStyle/>
          <a:p>
            <a:pPr algn="l">
              <a:lnSpc>
                <a:spcPts val="1764"/>
              </a:lnSpc>
            </a:pPr>
            <a:r>
              <a:rPr lang="en-US" sz="1260" b="1">
                <a:solidFill>
                  <a:srgbClr val="3D2007"/>
                </a:solidFill>
                <a:latin typeface="TT Hazelnuts Bold"/>
                <a:ea typeface="TT Hazelnuts Bold"/>
                <a:cs typeface="TT Hazelnuts Bold"/>
                <a:sym typeface="TT Hazelnuts Bold"/>
              </a:rPr>
              <a:t>The dolls were displayed with pride in both countries until Japan’s attack on Pearl Harbor and the start of World War II in 1941. The American dolls in Japan were mandated by the Japanese government to be destroyed. Hiding or protecting the dolls was considered an act of treason! In the United States, the Japanese dolls were taken off display and essentially forgotten.</a:t>
            </a:r>
          </a:p>
        </p:txBody>
      </p:sp>
      <p:sp>
        <p:nvSpPr>
          <p:cNvPr id="19" name="TextBox 19"/>
          <p:cNvSpPr txBox="1"/>
          <p:nvPr/>
        </p:nvSpPr>
        <p:spPr>
          <a:xfrm>
            <a:off x="5505507" y="12155330"/>
            <a:ext cx="4343597" cy="2281804"/>
          </a:xfrm>
          <a:prstGeom prst="rect">
            <a:avLst/>
          </a:prstGeom>
        </p:spPr>
        <p:txBody>
          <a:bodyPr lIns="0" tIns="0" rIns="0" bIns="0" rtlCol="0" anchor="t">
            <a:spAutoFit/>
          </a:bodyPr>
          <a:lstStyle/>
          <a:p>
            <a:pPr algn="l">
              <a:lnSpc>
                <a:spcPts val="1806"/>
              </a:lnSpc>
            </a:pPr>
            <a:r>
              <a:rPr lang="en-US" sz="1290" b="1">
                <a:solidFill>
                  <a:srgbClr val="3D2007"/>
                </a:solidFill>
                <a:latin typeface="TT Hazelnuts Bold"/>
                <a:ea typeface="TT Hazelnuts Bold"/>
                <a:cs typeface="TT Hazelnuts Bold"/>
                <a:sym typeface="TT Hazelnuts Bold"/>
              </a:rPr>
              <a:t>Over the years, as the memories of the war faded, and relations between the two countries recovered, the story of the Friendship Dolls has been restored. About 400 American dolls have been accounted for in Japan.  The Japanese Friendship Dolls in America, including Miss Tokushima, have been brought out of storage. Every year, Miss Tokushima visits Mukogawa Fort Wright Institute in Spokane during their annual </a:t>
            </a:r>
            <a:r>
              <a:rPr lang="en-US" sz="1290" b="1" i="1">
                <a:solidFill>
                  <a:srgbClr val="3D2007"/>
                </a:solidFill>
                <a:latin typeface="TT Hazelnuts Bold Italics"/>
                <a:ea typeface="TT Hazelnuts Bold Italics"/>
                <a:cs typeface="TT Hazelnuts Bold Italics"/>
                <a:sym typeface="TT Hazelnuts Bold Italics"/>
              </a:rPr>
              <a:t>Hinamatsuri</a:t>
            </a:r>
            <a:r>
              <a:rPr lang="en-US" sz="1290" b="1">
                <a:solidFill>
                  <a:srgbClr val="3D2007"/>
                </a:solidFill>
                <a:latin typeface="TT Hazelnuts Bold"/>
                <a:ea typeface="TT Hazelnuts Bold"/>
                <a:cs typeface="TT Hazelnuts Bold"/>
                <a:sym typeface="TT Hazelnuts Bold"/>
              </a:rPr>
              <a:t> celebration. </a:t>
            </a:r>
          </a:p>
          <a:p>
            <a:pPr algn="l">
              <a:lnSpc>
                <a:spcPts val="1806"/>
              </a:lnSpc>
            </a:pPr>
            <a:r>
              <a:rPr lang="en-US" sz="1290" i="1">
                <a:solidFill>
                  <a:srgbClr val="3D2007"/>
                </a:solidFill>
                <a:latin typeface="TT Hazelnuts Italics"/>
                <a:ea typeface="TT Hazelnuts Italics"/>
                <a:cs typeface="TT Hazelnuts Italics"/>
                <a:sym typeface="TT Hazelnuts Italics"/>
              </a:rPr>
              <a:t>Source: Art as Ambassador by Alan Scott Pate</a:t>
            </a:r>
          </a:p>
        </p:txBody>
      </p:sp>
      <p:sp>
        <p:nvSpPr>
          <p:cNvPr id="20" name="TextBox 20"/>
          <p:cNvSpPr txBox="1"/>
          <p:nvPr/>
        </p:nvSpPr>
        <p:spPr>
          <a:xfrm>
            <a:off x="959587" y="11574481"/>
            <a:ext cx="4194321" cy="1597873"/>
          </a:xfrm>
          <a:prstGeom prst="rect">
            <a:avLst/>
          </a:prstGeom>
        </p:spPr>
        <p:txBody>
          <a:bodyPr lIns="0" tIns="0" rIns="0" bIns="0" rtlCol="0" anchor="t">
            <a:spAutoFit/>
          </a:bodyPr>
          <a:lstStyle/>
          <a:p>
            <a:pPr algn="l">
              <a:lnSpc>
                <a:spcPts val="1764"/>
              </a:lnSpc>
              <a:spcBef>
                <a:spcPct val="0"/>
              </a:spcBef>
            </a:pPr>
            <a:r>
              <a:rPr lang="en-US" sz="1260" b="1" dirty="0">
                <a:solidFill>
                  <a:srgbClr val="3D2007"/>
                </a:solidFill>
                <a:latin typeface="TT Hazelnuts Bold"/>
                <a:ea typeface="TT Hazelnuts Bold"/>
                <a:cs typeface="TT Hazelnuts Bold"/>
                <a:sym typeface="TT Hazelnuts Bold"/>
              </a:rPr>
              <a:t>The dolls were an outward symbol of friendship, and the letters were the heart. One letter from New Jersey that accompanied a doll named Dorothy who was dressed in sports clothing said, “The girls in America practically live in sweaters and skirts; you see we are out of doors most of the time, playing basketball, hockey, tennis, or skating”.</a:t>
            </a:r>
          </a:p>
        </p:txBody>
      </p:sp>
      <p:sp>
        <p:nvSpPr>
          <p:cNvPr id="21" name="TextBox 21"/>
          <p:cNvSpPr txBox="1"/>
          <p:nvPr/>
        </p:nvSpPr>
        <p:spPr>
          <a:xfrm>
            <a:off x="6836258" y="5215031"/>
            <a:ext cx="2281630" cy="291392"/>
          </a:xfrm>
          <a:prstGeom prst="rect">
            <a:avLst/>
          </a:prstGeom>
        </p:spPr>
        <p:txBody>
          <a:bodyPr lIns="0" tIns="0" rIns="0" bIns="0" rtlCol="0" anchor="t">
            <a:spAutoFit/>
          </a:bodyPr>
          <a:lstStyle/>
          <a:p>
            <a:pPr algn="ctr">
              <a:lnSpc>
                <a:spcPts val="2314"/>
              </a:lnSpc>
              <a:spcBef>
                <a:spcPct val="0"/>
              </a:spcBef>
            </a:pPr>
            <a:r>
              <a:rPr lang="en-US" sz="1652" b="1">
                <a:solidFill>
                  <a:srgbClr val="000000"/>
                </a:solidFill>
                <a:latin typeface="Obra Letra Bold"/>
                <a:ea typeface="Obra Letra Bold"/>
                <a:cs typeface="Obra Letra Bold"/>
                <a:sym typeface="Obra Letra Bold"/>
              </a:rPr>
              <a:t>“Say it with Dolls!” </a:t>
            </a:r>
          </a:p>
        </p:txBody>
      </p:sp>
      <p:sp>
        <p:nvSpPr>
          <p:cNvPr id="22" name="TextBox 22"/>
          <p:cNvSpPr txBox="1"/>
          <p:nvPr/>
        </p:nvSpPr>
        <p:spPr>
          <a:xfrm>
            <a:off x="2424844" y="5857718"/>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812.1</a:t>
            </a:r>
          </a:p>
        </p:txBody>
      </p:sp>
      <p:sp>
        <p:nvSpPr>
          <p:cNvPr id="23" name="TextBox 23"/>
          <p:cNvSpPr txBox="1"/>
          <p:nvPr/>
        </p:nvSpPr>
        <p:spPr>
          <a:xfrm>
            <a:off x="3341609" y="4268835"/>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812.4</a:t>
            </a:r>
          </a:p>
        </p:txBody>
      </p:sp>
      <p:sp>
        <p:nvSpPr>
          <p:cNvPr id="24" name="TextBox 24"/>
          <p:cNvSpPr txBox="1"/>
          <p:nvPr/>
        </p:nvSpPr>
        <p:spPr>
          <a:xfrm>
            <a:off x="4505903" y="5895818"/>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812.5B</a:t>
            </a:r>
          </a:p>
        </p:txBody>
      </p:sp>
      <p:sp>
        <p:nvSpPr>
          <p:cNvPr id="25" name="TextBox 25"/>
          <p:cNvSpPr txBox="1"/>
          <p:nvPr/>
        </p:nvSpPr>
        <p:spPr>
          <a:xfrm>
            <a:off x="8497051" y="4427413"/>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15120000"/>
          </a:xfrm>
          <a:custGeom>
            <a:avLst/>
            <a:gdLst/>
            <a:ahLst/>
            <a:cxnLst/>
            <a:rect l="l" t="t" r="r" b="b"/>
            <a:pathLst>
              <a:path w="10692000" h="15120000">
                <a:moveTo>
                  <a:pt x="0" y="0"/>
                </a:moveTo>
                <a:lnTo>
                  <a:pt x="10692000" y="0"/>
                </a:lnTo>
                <a:lnTo>
                  <a:pt x="10692000" y="15120000"/>
                </a:lnTo>
                <a:lnTo>
                  <a:pt x="0" y="15120000"/>
                </a:lnTo>
                <a:lnTo>
                  <a:pt x="0" y="0"/>
                </a:lnTo>
                <a:close/>
              </a:path>
            </a:pathLst>
          </a:custGeom>
          <a:blipFill>
            <a:blip r:embed="rId2"/>
            <a:stretch>
              <a:fillRect l="-1069" t="-3639" r="-1069" b="-3639"/>
            </a:stretch>
          </a:blipFill>
        </p:spPr>
        <p:txBody>
          <a:bodyPr/>
          <a:lstStyle/>
          <a:p>
            <a:endParaRPr lang="en-US"/>
          </a:p>
        </p:txBody>
      </p:sp>
      <p:sp>
        <p:nvSpPr>
          <p:cNvPr id="3" name="Freeform 3"/>
          <p:cNvSpPr/>
          <p:nvPr/>
        </p:nvSpPr>
        <p:spPr>
          <a:xfrm>
            <a:off x="6708415" y="2724632"/>
            <a:ext cx="2409472" cy="1885412"/>
          </a:xfrm>
          <a:custGeom>
            <a:avLst/>
            <a:gdLst/>
            <a:ahLst/>
            <a:cxnLst/>
            <a:rect l="l" t="t" r="r" b="b"/>
            <a:pathLst>
              <a:path w="2409472" h="1885412">
                <a:moveTo>
                  <a:pt x="0" y="0"/>
                </a:moveTo>
                <a:lnTo>
                  <a:pt x="2409473" y="0"/>
                </a:lnTo>
                <a:lnTo>
                  <a:pt x="2409473" y="1885412"/>
                </a:lnTo>
                <a:lnTo>
                  <a:pt x="0" y="1885412"/>
                </a:lnTo>
                <a:lnTo>
                  <a:pt x="0" y="0"/>
                </a:lnTo>
                <a:close/>
              </a:path>
            </a:pathLst>
          </a:custGeom>
          <a:blipFill>
            <a:blip r:embed="rId3"/>
            <a:stretch>
              <a:fillRect t="-4952" b="-4952"/>
            </a:stretch>
          </a:blipFill>
        </p:spPr>
        <p:txBody>
          <a:bodyPr/>
          <a:lstStyle/>
          <a:p>
            <a:endParaRPr lang="en-US"/>
          </a:p>
        </p:txBody>
      </p:sp>
      <p:sp>
        <p:nvSpPr>
          <p:cNvPr id="4" name="Freeform 4"/>
          <p:cNvSpPr/>
          <p:nvPr/>
        </p:nvSpPr>
        <p:spPr>
          <a:xfrm>
            <a:off x="959587" y="6153841"/>
            <a:ext cx="8889517" cy="754211"/>
          </a:xfrm>
          <a:custGeom>
            <a:avLst/>
            <a:gdLst/>
            <a:ahLst/>
            <a:cxnLst/>
            <a:rect l="l" t="t" r="r" b="b"/>
            <a:pathLst>
              <a:path w="8889517" h="754211">
                <a:moveTo>
                  <a:pt x="0" y="0"/>
                </a:moveTo>
                <a:lnTo>
                  <a:pt x="8889517" y="0"/>
                </a:lnTo>
                <a:lnTo>
                  <a:pt x="8889517" y="754211"/>
                </a:lnTo>
                <a:lnTo>
                  <a:pt x="0" y="754211"/>
                </a:lnTo>
                <a:lnTo>
                  <a:pt x="0" y="0"/>
                </a:lnTo>
                <a:close/>
              </a:path>
            </a:pathLst>
          </a:custGeom>
          <a:blipFill>
            <a:blip r:embed="rId4"/>
            <a:stretch>
              <a:fillRect t="-35452" b="-35452"/>
            </a:stretch>
          </a:blipFill>
        </p:spPr>
        <p:txBody>
          <a:bodyPr/>
          <a:lstStyle/>
          <a:p>
            <a:endParaRPr lang="en-US"/>
          </a:p>
        </p:txBody>
      </p:sp>
      <p:sp>
        <p:nvSpPr>
          <p:cNvPr id="5" name="Freeform 5"/>
          <p:cNvSpPr/>
          <p:nvPr/>
        </p:nvSpPr>
        <p:spPr>
          <a:xfrm>
            <a:off x="1331643" y="1980939"/>
            <a:ext cx="1933298" cy="4062973"/>
          </a:xfrm>
          <a:custGeom>
            <a:avLst/>
            <a:gdLst/>
            <a:ahLst/>
            <a:cxnLst/>
            <a:rect l="l" t="t" r="r" b="b"/>
            <a:pathLst>
              <a:path w="1933298" h="4062973">
                <a:moveTo>
                  <a:pt x="0" y="0"/>
                </a:moveTo>
                <a:lnTo>
                  <a:pt x="1933298" y="0"/>
                </a:lnTo>
                <a:lnTo>
                  <a:pt x="1933298" y="4062974"/>
                </a:lnTo>
                <a:lnTo>
                  <a:pt x="0" y="4062974"/>
                </a:lnTo>
                <a:lnTo>
                  <a:pt x="0" y="0"/>
                </a:lnTo>
                <a:close/>
              </a:path>
            </a:pathLst>
          </a:custGeom>
          <a:blipFill>
            <a:blip r:embed="rId5"/>
            <a:stretch>
              <a:fillRect/>
            </a:stretch>
          </a:blipFill>
        </p:spPr>
        <p:txBody>
          <a:bodyPr/>
          <a:lstStyle/>
          <a:p>
            <a:endParaRPr lang="en-US"/>
          </a:p>
        </p:txBody>
      </p:sp>
      <p:sp>
        <p:nvSpPr>
          <p:cNvPr id="6" name="Freeform 6"/>
          <p:cNvSpPr/>
          <p:nvPr/>
        </p:nvSpPr>
        <p:spPr>
          <a:xfrm>
            <a:off x="4486735" y="4225733"/>
            <a:ext cx="2585856" cy="1818180"/>
          </a:xfrm>
          <a:custGeom>
            <a:avLst/>
            <a:gdLst/>
            <a:ahLst/>
            <a:cxnLst/>
            <a:rect l="l" t="t" r="r" b="b"/>
            <a:pathLst>
              <a:path w="2585856" h="1818180">
                <a:moveTo>
                  <a:pt x="0" y="0"/>
                </a:moveTo>
                <a:lnTo>
                  <a:pt x="2585855" y="0"/>
                </a:lnTo>
                <a:lnTo>
                  <a:pt x="2585855" y="1818180"/>
                </a:lnTo>
                <a:lnTo>
                  <a:pt x="0" y="1818180"/>
                </a:lnTo>
                <a:lnTo>
                  <a:pt x="0" y="0"/>
                </a:lnTo>
                <a:close/>
              </a:path>
            </a:pathLst>
          </a:custGeom>
          <a:blipFill>
            <a:blip r:embed="rId6"/>
            <a:stretch>
              <a:fillRect/>
            </a:stretch>
          </a:blipFill>
        </p:spPr>
        <p:txBody>
          <a:bodyPr/>
          <a:lstStyle/>
          <a:p>
            <a:endParaRPr lang="en-US"/>
          </a:p>
        </p:txBody>
      </p:sp>
      <p:sp>
        <p:nvSpPr>
          <p:cNvPr id="7" name="Freeform 7"/>
          <p:cNvSpPr/>
          <p:nvPr/>
        </p:nvSpPr>
        <p:spPr>
          <a:xfrm>
            <a:off x="3264941" y="2420922"/>
            <a:ext cx="3167032" cy="2035066"/>
          </a:xfrm>
          <a:custGeom>
            <a:avLst/>
            <a:gdLst/>
            <a:ahLst/>
            <a:cxnLst/>
            <a:rect l="l" t="t" r="r" b="b"/>
            <a:pathLst>
              <a:path w="3167032" h="2035066">
                <a:moveTo>
                  <a:pt x="0" y="0"/>
                </a:moveTo>
                <a:lnTo>
                  <a:pt x="3167033" y="0"/>
                </a:lnTo>
                <a:lnTo>
                  <a:pt x="3167033" y="2035066"/>
                </a:lnTo>
                <a:lnTo>
                  <a:pt x="0" y="2035066"/>
                </a:lnTo>
                <a:lnTo>
                  <a:pt x="0" y="0"/>
                </a:lnTo>
                <a:close/>
              </a:path>
            </a:pathLst>
          </a:custGeom>
          <a:blipFill>
            <a:blip r:embed="rId7"/>
            <a:stretch>
              <a:fillRect/>
            </a:stretch>
          </a:blipFill>
        </p:spPr>
        <p:txBody>
          <a:bodyPr/>
          <a:lstStyle/>
          <a:p>
            <a:endParaRPr lang="en-US"/>
          </a:p>
        </p:txBody>
      </p:sp>
      <p:sp>
        <p:nvSpPr>
          <p:cNvPr id="8" name="Freeform 8"/>
          <p:cNvSpPr/>
          <p:nvPr/>
        </p:nvSpPr>
        <p:spPr>
          <a:xfrm>
            <a:off x="9252802" y="13447595"/>
            <a:ext cx="369998" cy="560653"/>
          </a:xfrm>
          <a:custGeom>
            <a:avLst/>
            <a:gdLst/>
            <a:ahLst/>
            <a:cxnLst/>
            <a:rect l="l" t="t" r="r" b="b"/>
            <a:pathLst>
              <a:path w="369998" h="560653">
                <a:moveTo>
                  <a:pt x="0" y="0"/>
                </a:moveTo>
                <a:lnTo>
                  <a:pt x="369998" y="0"/>
                </a:lnTo>
                <a:lnTo>
                  <a:pt x="369998" y="560653"/>
                </a:lnTo>
                <a:lnTo>
                  <a:pt x="0" y="560653"/>
                </a:lnTo>
                <a:lnTo>
                  <a:pt x="0" y="0"/>
                </a:lnTo>
                <a:close/>
              </a:path>
            </a:pathLst>
          </a:custGeom>
          <a:blipFill>
            <a:blip r:embed="rId8"/>
            <a:stretch>
              <a:fillRect/>
            </a:stretch>
          </a:blipFill>
        </p:spPr>
        <p:txBody>
          <a:bodyPr/>
          <a:lstStyle/>
          <a:p>
            <a:endParaRPr lang="en-US"/>
          </a:p>
        </p:txBody>
      </p:sp>
      <p:sp>
        <p:nvSpPr>
          <p:cNvPr id="9" name="Freeform 9"/>
          <p:cNvSpPr/>
          <p:nvPr/>
        </p:nvSpPr>
        <p:spPr>
          <a:xfrm>
            <a:off x="959587" y="7942154"/>
            <a:ext cx="1723871" cy="1413574"/>
          </a:xfrm>
          <a:custGeom>
            <a:avLst/>
            <a:gdLst/>
            <a:ahLst/>
            <a:cxnLst/>
            <a:rect l="l" t="t" r="r" b="b"/>
            <a:pathLst>
              <a:path w="1723871" h="1413574">
                <a:moveTo>
                  <a:pt x="0" y="0"/>
                </a:moveTo>
                <a:lnTo>
                  <a:pt x="1723871" y="0"/>
                </a:lnTo>
                <a:lnTo>
                  <a:pt x="1723871" y="1413574"/>
                </a:lnTo>
                <a:lnTo>
                  <a:pt x="0" y="1413574"/>
                </a:lnTo>
                <a:lnTo>
                  <a:pt x="0" y="0"/>
                </a:lnTo>
                <a:close/>
              </a:path>
            </a:pathLst>
          </a:custGeom>
          <a:blipFill>
            <a:blip r:embed="rId9"/>
            <a:stretch>
              <a:fillRect/>
            </a:stretch>
          </a:blipFill>
        </p:spPr>
        <p:txBody>
          <a:bodyPr/>
          <a:lstStyle/>
          <a:p>
            <a:endParaRPr lang="en-US"/>
          </a:p>
        </p:txBody>
      </p:sp>
      <p:sp>
        <p:nvSpPr>
          <p:cNvPr id="10" name="Freeform 10"/>
          <p:cNvSpPr/>
          <p:nvPr/>
        </p:nvSpPr>
        <p:spPr>
          <a:xfrm>
            <a:off x="3120331" y="7991174"/>
            <a:ext cx="1239890" cy="1315533"/>
          </a:xfrm>
          <a:custGeom>
            <a:avLst/>
            <a:gdLst/>
            <a:ahLst/>
            <a:cxnLst/>
            <a:rect l="l" t="t" r="r" b="b"/>
            <a:pathLst>
              <a:path w="1239890" h="1315533">
                <a:moveTo>
                  <a:pt x="0" y="0"/>
                </a:moveTo>
                <a:lnTo>
                  <a:pt x="1239890" y="0"/>
                </a:lnTo>
                <a:lnTo>
                  <a:pt x="1239890" y="1315534"/>
                </a:lnTo>
                <a:lnTo>
                  <a:pt x="0" y="1315534"/>
                </a:lnTo>
                <a:lnTo>
                  <a:pt x="0" y="0"/>
                </a:lnTo>
                <a:close/>
              </a:path>
            </a:pathLst>
          </a:custGeom>
          <a:blipFill>
            <a:blip r:embed="rId10"/>
            <a:stretch>
              <a:fillRect/>
            </a:stretch>
          </a:blipFill>
        </p:spPr>
        <p:txBody>
          <a:bodyPr/>
          <a:lstStyle/>
          <a:p>
            <a:endParaRPr lang="en-US"/>
          </a:p>
        </p:txBody>
      </p:sp>
      <p:sp>
        <p:nvSpPr>
          <p:cNvPr id="11" name="Freeform 11"/>
          <p:cNvSpPr/>
          <p:nvPr/>
        </p:nvSpPr>
        <p:spPr>
          <a:xfrm>
            <a:off x="934551" y="9555753"/>
            <a:ext cx="2980586" cy="2373291"/>
          </a:xfrm>
          <a:custGeom>
            <a:avLst/>
            <a:gdLst/>
            <a:ahLst/>
            <a:cxnLst/>
            <a:rect l="l" t="t" r="r" b="b"/>
            <a:pathLst>
              <a:path w="2980586" h="2373291">
                <a:moveTo>
                  <a:pt x="0" y="0"/>
                </a:moveTo>
                <a:lnTo>
                  <a:pt x="2980586" y="0"/>
                </a:lnTo>
                <a:lnTo>
                  <a:pt x="2980586" y="2373292"/>
                </a:lnTo>
                <a:lnTo>
                  <a:pt x="0" y="2373292"/>
                </a:lnTo>
                <a:lnTo>
                  <a:pt x="0" y="0"/>
                </a:lnTo>
                <a:close/>
              </a:path>
            </a:pathLst>
          </a:custGeom>
          <a:blipFill>
            <a:blip r:embed="rId11"/>
            <a:stretch>
              <a:fillRect/>
            </a:stretch>
          </a:blipFill>
        </p:spPr>
        <p:txBody>
          <a:bodyPr/>
          <a:lstStyle/>
          <a:p>
            <a:endParaRPr lang="en-US"/>
          </a:p>
        </p:txBody>
      </p:sp>
      <p:sp>
        <p:nvSpPr>
          <p:cNvPr id="12" name="Freeform 12"/>
          <p:cNvSpPr/>
          <p:nvPr/>
        </p:nvSpPr>
        <p:spPr>
          <a:xfrm>
            <a:off x="4360221" y="9523304"/>
            <a:ext cx="1866012" cy="2400016"/>
          </a:xfrm>
          <a:custGeom>
            <a:avLst/>
            <a:gdLst/>
            <a:ahLst/>
            <a:cxnLst/>
            <a:rect l="l" t="t" r="r" b="b"/>
            <a:pathLst>
              <a:path w="1866012" h="2400016">
                <a:moveTo>
                  <a:pt x="0" y="0"/>
                </a:moveTo>
                <a:lnTo>
                  <a:pt x="1866012" y="0"/>
                </a:lnTo>
                <a:lnTo>
                  <a:pt x="1866012" y="2400016"/>
                </a:lnTo>
                <a:lnTo>
                  <a:pt x="0" y="2400016"/>
                </a:lnTo>
                <a:lnTo>
                  <a:pt x="0" y="0"/>
                </a:lnTo>
                <a:close/>
              </a:path>
            </a:pathLst>
          </a:custGeom>
          <a:blipFill>
            <a:blip r:embed="rId12"/>
            <a:stretch>
              <a:fillRect/>
            </a:stretch>
          </a:blipFill>
        </p:spPr>
        <p:txBody>
          <a:bodyPr/>
          <a:lstStyle/>
          <a:p>
            <a:endParaRPr lang="en-US"/>
          </a:p>
        </p:txBody>
      </p:sp>
      <p:sp>
        <p:nvSpPr>
          <p:cNvPr id="13" name="Freeform 13"/>
          <p:cNvSpPr/>
          <p:nvPr/>
        </p:nvSpPr>
        <p:spPr>
          <a:xfrm>
            <a:off x="4553117" y="8077323"/>
            <a:ext cx="1280062" cy="1163257"/>
          </a:xfrm>
          <a:custGeom>
            <a:avLst/>
            <a:gdLst/>
            <a:ahLst/>
            <a:cxnLst/>
            <a:rect l="l" t="t" r="r" b="b"/>
            <a:pathLst>
              <a:path w="1280062" h="1163257">
                <a:moveTo>
                  <a:pt x="0" y="0"/>
                </a:moveTo>
                <a:lnTo>
                  <a:pt x="1280062" y="0"/>
                </a:lnTo>
                <a:lnTo>
                  <a:pt x="1280062" y="1163257"/>
                </a:lnTo>
                <a:lnTo>
                  <a:pt x="0" y="1163257"/>
                </a:lnTo>
                <a:lnTo>
                  <a:pt x="0" y="0"/>
                </a:lnTo>
                <a:close/>
              </a:path>
            </a:pathLst>
          </a:custGeom>
          <a:blipFill>
            <a:blip r:embed="rId13"/>
            <a:stretch>
              <a:fillRect/>
            </a:stretch>
          </a:blipFill>
        </p:spPr>
        <p:txBody>
          <a:bodyPr/>
          <a:lstStyle/>
          <a:p>
            <a:endParaRPr lang="en-US"/>
          </a:p>
        </p:txBody>
      </p:sp>
      <p:sp>
        <p:nvSpPr>
          <p:cNvPr id="14" name="Freeform 14"/>
          <p:cNvSpPr/>
          <p:nvPr/>
        </p:nvSpPr>
        <p:spPr>
          <a:xfrm>
            <a:off x="6459431" y="9523304"/>
            <a:ext cx="2907441" cy="2311415"/>
          </a:xfrm>
          <a:custGeom>
            <a:avLst/>
            <a:gdLst/>
            <a:ahLst/>
            <a:cxnLst/>
            <a:rect l="l" t="t" r="r" b="b"/>
            <a:pathLst>
              <a:path w="2907441" h="2311415">
                <a:moveTo>
                  <a:pt x="0" y="0"/>
                </a:moveTo>
                <a:lnTo>
                  <a:pt x="2907441" y="0"/>
                </a:lnTo>
                <a:lnTo>
                  <a:pt x="2907441" y="2311415"/>
                </a:lnTo>
                <a:lnTo>
                  <a:pt x="0" y="2311415"/>
                </a:lnTo>
                <a:lnTo>
                  <a:pt x="0" y="0"/>
                </a:lnTo>
                <a:close/>
              </a:path>
            </a:pathLst>
          </a:custGeom>
          <a:blipFill>
            <a:blip r:embed="rId14"/>
            <a:stretch>
              <a:fillRect/>
            </a:stretch>
          </a:blipFill>
        </p:spPr>
        <p:txBody>
          <a:bodyPr/>
          <a:lstStyle/>
          <a:p>
            <a:endParaRPr lang="en-US"/>
          </a:p>
        </p:txBody>
      </p:sp>
      <p:sp>
        <p:nvSpPr>
          <p:cNvPr id="15" name="Freeform 15"/>
          <p:cNvSpPr/>
          <p:nvPr/>
        </p:nvSpPr>
        <p:spPr>
          <a:xfrm>
            <a:off x="6327978" y="7632108"/>
            <a:ext cx="3074381" cy="1548720"/>
          </a:xfrm>
          <a:custGeom>
            <a:avLst/>
            <a:gdLst/>
            <a:ahLst/>
            <a:cxnLst/>
            <a:rect l="l" t="t" r="r" b="b"/>
            <a:pathLst>
              <a:path w="3074381" h="1548720">
                <a:moveTo>
                  <a:pt x="0" y="0"/>
                </a:moveTo>
                <a:lnTo>
                  <a:pt x="3074381" y="0"/>
                </a:lnTo>
                <a:lnTo>
                  <a:pt x="3074381" y="1548720"/>
                </a:lnTo>
                <a:lnTo>
                  <a:pt x="0" y="1548720"/>
                </a:lnTo>
                <a:lnTo>
                  <a:pt x="0" y="0"/>
                </a:lnTo>
                <a:close/>
              </a:path>
            </a:pathLst>
          </a:custGeom>
          <a:blipFill>
            <a:blip r:embed="rId15"/>
            <a:stretch>
              <a:fillRect/>
            </a:stretch>
          </a:blipFill>
        </p:spPr>
        <p:txBody>
          <a:bodyPr/>
          <a:lstStyle/>
          <a:p>
            <a:endParaRPr lang="en-US"/>
          </a:p>
        </p:txBody>
      </p:sp>
      <p:sp>
        <p:nvSpPr>
          <p:cNvPr id="16" name="TextBox 16"/>
          <p:cNvSpPr txBox="1"/>
          <p:nvPr/>
        </p:nvSpPr>
        <p:spPr>
          <a:xfrm>
            <a:off x="842896" y="1046891"/>
            <a:ext cx="8958885" cy="734492"/>
          </a:xfrm>
          <a:prstGeom prst="rect">
            <a:avLst/>
          </a:prstGeom>
        </p:spPr>
        <p:txBody>
          <a:bodyPr lIns="0" tIns="0" rIns="0" bIns="0" rtlCol="0" anchor="t">
            <a:spAutoFit/>
          </a:bodyPr>
          <a:lstStyle/>
          <a:p>
            <a:pPr algn="ctr">
              <a:lnSpc>
                <a:spcPts val="5048"/>
              </a:lnSpc>
            </a:pPr>
            <a:r>
              <a:rPr lang="en-US" sz="5151" spc="597">
                <a:solidFill>
                  <a:srgbClr val="3D2007"/>
                </a:solidFill>
                <a:latin typeface="Perandory"/>
                <a:ea typeface="Perandory"/>
                <a:cs typeface="Perandory"/>
                <a:sym typeface="Perandory"/>
              </a:rPr>
              <a:t>MISS TOKUSHIMA</a:t>
            </a:r>
          </a:p>
        </p:txBody>
      </p:sp>
      <p:sp>
        <p:nvSpPr>
          <p:cNvPr id="17" name="TextBox 17"/>
          <p:cNvSpPr txBox="1"/>
          <p:nvPr/>
        </p:nvSpPr>
        <p:spPr>
          <a:xfrm>
            <a:off x="959587" y="7079502"/>
            <a:ext cx="7752253" cy="281627"/>
          </a:xfrm>
          <a:prstGeom prst="rect">
            <a:avLst/>
          </a:prstGeom>
        </p:spPr>
        <p:txBody>
          <a:bodyPr lIns="0" tIns="0" rIns="0" bIns="0" rtlCol="0" anchor="t">
            <a:spAutoFit/>
          </a:bodyPr>
          <a:lstStyle/>
          <a:p>
            <a:pPr algn="l">
              <a:lnSpc>
                <a:spcPts val="2327"/>
              </a:lnSpc>
            </a:pPr>
            <a:r>
              <a:rPr lang="en-US" sz="1662" b="1">
                <a:solidFill>
                  <a:srgbClr val="3D2007"/>
                </a:solidFill>
                <a:latin typeface="TT Hazelnuts Bold"/>
                <a:ea typeface="TT Hazelnuts Bold"/>
                <a:cs typeface="TT Hazelnuts Bold"/>
                <a:sym typeface="TT Hazelnuts Bold"/>
              </a:rPr>
              <a:t>Miss Tokushima’s Accoutrements and Children in Spokane c1920</a:t>
            </a:r>
          </a:p>
        </p:txBody>
      </p:sp>
      <p:sp>
        <p:nvSpPr>
          <p:cNvPr id="18" name="TextBox 18"/>
          <p:cNvSpPr txBox="1"/>
          <p:nvPr/>
        </p:nvSpPr>
        <p:spPr>
          <a:xfrm>
            <a:off x="3395973" y="1879413"/>
            <a:ext cx="6336892" cy="387453"/>
          </a:xfrm>
          <a:prstGeom prst="rect">
            <a:avLst/>
          </a:prstGeom>
        </p:spPr>
        <p:txBody>
          <a:bodyPr lIns="0" tIns="0" rIns="0" bIns="0" rtlCol="0" anchor="t">
            <a:spAutoFit/>
          </a:bodyPr>
          <a:lstStyle/>
          <a:p>
            <a:pPr algn="l">
              <a:lnSpc>
                <a:spcPts val="2899"/>
              </a:lnSpc>
            </a:pPr>
            <a:r>
              <a:rPr lang="en-US" sz="2958" b="1">
                <a:solidFill>
                  <a:srgbClr val="3D2007"/>
                </a:solidFill>
                <a:latin typeface="Obra Letra Bold"/>
                <a:ea typeface="Obra Letra Bold"/>
                <a:cs typeface="Obra Letra Bold"/>
                <a:sym typeface="Obra Letra Bold"/>
              </a:rPr>
              <a:t>Japanese Friendship Dolls 1927</a:t>
            </a:r>
          </a:p>
        </p:txBody>
      </p:sp>
      <p:sp>
        <p:nvSpPr>
          <p:cNvPr id="19" name="TextBox 19"/>
          <p:cNvSpPr txBox="1"/>
          <p:nvPr/>
        </p:nvSpPr>
        <p:spPr>
          <a:xfrm>
            <a:off x="1228681" y="6375167"/>
            <a:ext cx="7660840" cy="359183"/>
          </a:xfrm>
          <a:prstGeom prst="rect">
            <a:avLst/>
          </a:prstGeom>
        </p:spPr>
        <p:txBody>
          <a:bodyPr lIns="0" tIns="0" rIns="0" bIns="0" rtlCol="0" anchor="t">
            <a:spAutoFit/>
          </a:bodyPr>
          <a:lstStyle/>
          <a:p>
            <a:pPr algn="l">
              <a:lnSpc>
                <a:spcPts val="2575"/>
              </a:lnSpc>
            </a:pPr>
            <a:r>
              <a:rPr lang="en-US" sz="2628" b="1">
                <a:solidFill>
                  <a:srgbClr val="3D2007"/>
                </a:solidFill>
                <a:latin typeface="Obra Letra Bold"/>
                <a:ea typeface="Obra Letra Bold"/>
                <a:cs typeface="Obra Letra Bold"/>
                <a:sym typeface="Obra Letra Bold"/>
              </a:rPr>
              <a:t>Miss Tokushima’s Journey from Japan to America</a:t>
            </a:r>
          </a:p>
        </p:txBody>
      </p:sp>
      <p:sp>
        <p:nvSpPr>
          <p:cNvPr id="20" name="TextBox 20"/>
          <p:cNvSpPr txBox="1"/>
          <p:nvPr/>
        </p:nvSpPr>
        <p:spPr>
          <a:xfrm>
            <a:off x="6883283" y="5046110"/>
            <a:ext cx="2281630" cy="291392"/>
          </a:xfrm>
          <a:prstGeom prst="rect">
            <a:avLst/>
          </a:prstGeom>
        </p:spPr>
        <p:txBody>
          <a:bodyPr lIns="0" tIns="0" rIns="0" bIns="0" rtlCol="0" anchor="t">
            <a:spAutoFit/>
          </a:bodyPr>
          <a:lstStyle/>
          <a:p>
            <a:pPr algn="ctr">
              <a:lnSpc>
                <a:spcPts val="2314"/>
              </a:lnSpc>
              <a:spcBef>
                <a:spcPct val="0"/>
              </a:spcBef>
            </a:pPr>
            <a:r>
              <a:rPr lang="en-US" sz="1652" b="1">
                <a:solidFill>
                  <a:srgbClr val="000000"/>
                </a:solidFill>
                <a:latin typeface="Obra Letra Bold"/>
                <a:ea typeface="Obra Letra Bold"/>
                <a:cs typeface="Obra Letra Bold"/>
                <a:sym typeface="Obra Letra Bold"/>
              </a:rPr>
              <a:t>“Say it with Dolls!” </a:t>
            </a:r>
          </a:p>
        </p:txBody>
      </p:sp>
      <p:sp>
        <p:nvSpPr>
          <p:cNvPr id="21" name="TextBox 21"/>
          <p:cNvSpPr txBox="1"/>
          <p:nvPr/>
        </p:nvSpPr>
        <p:spPr>
          <a:xfrm>
            <a:off x="8291790" y="4427413"/>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812.17</a:t>
            </a:r>
          </a:p>
        </p:txBody>
      </p:sp>
      <p:sp>
        <p:nvSpPr>
          <p:cNvPr id="22" name="TextBox 22"/>
          <p:cNvSpPr txBox="1"/>
          <p:nvPr/>
        </p:nvSpPr>
        <p:spPr>
          <a:xfrm>
            <a:off x="2424844" y="5857718"/>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812.1</a:t>
            </a:r>
          </a:p>
        </p:txBody>
      </p:sp>
      <p:sp>
        <p:nvSpPr>
          <p:cNvPr id="23" name="TextBox 23"/>
          <p:cNvSpPr txBox="1"/>
          <p:nvPr/>
        </p:nvSpPr>
        <p:spPr>
          <a:xfrm>
            <a:off x="3320227" y="4312265"/>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812.4</a:t>
            </a:r>
          </a:p>
        </p:txBody>
      </p:sp>
      <p:sp>
        <p:nvSpPr>
          <p:cNvPr id="24" name="TextBox 24"/>
          <p:cNvSpPr txBox="1"/>
          <p:nvPr/>
        </p:nvSpPr>
        <p:spPr>
          <a:xfrm>
            <a:off x="4505903" y="5895818"/>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812.5B</a:t>
            </a:r>
          </a:p>
        </p:txBody>
      </p:sp>
      <p:sp>
        <p:nvSpPr>
          <p:cNvPr id="25" name="TextBox 25"/>
          <p:cNvSpPr txBox="1"/>
          <p:nvPr/>
        </p:nvSpPr>
        <p:spPr>
          <a:xfrm>
            <a:off x="1843360" y="9212005"/>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812.19</a:t>
            </a:r>
          </a:p>
        </p:txBody>
      </p:sp>
      <p:sp>
        <p:nvSpPr>
          <p:cNvPr id="26" name="TextBox 26"/>
          <p:cNvSpPr txBox="1"/>
          <p:nvPr/>
        </p:nvSpPr>
        <p:spPr>
          <a:xfrm>
            <a:off x="3520124" y="9154431"/>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812.36 a b</a:t>
            </a:r>
          </a:p>
        </p:txBody>
      </p:sp>
      <p:sp>
        <p:nvSpPr>
          <p:cNvPr id="27" name="TextBox 27"/>
          <p:cNvSpPr txBox="1"/>
          <p:nvPr/>
        </p:nvSpPr>
        <p:spPr>
          <a:xfrm>
            <a:off x="894439" y="11900470"/>
            <a:ext cx="3020698" cy="279191"/>
          </a:xfrm>
          <a:prstGeom prst="rect">
            <a:avLst/>
          </a:prstGeom>
        </p:spPr>
        <p:txBody>
          <a:bodyPr lIns="0" tIns="0" rIns="0" bIns="0" rtlCol="0" anchor="t">
            <a:spAutoFit/>
          </a:bodyPr>
          <a:lstStyle/>
          <a:p>
            <a:pPr algn="l">
              <a:lnSpc>
                <a:spcPts val="1120"/>
              </a:lnSpc>
            </a:pPr>
            <a:r>
              <a:rPr lang="en-US" sz="800" b="1">
                <a:solidFill>
                  <a:srgbClr val="3D2007"/>
                </a:solidFill>
                <a:latin typeface="Obra Letra Bold"/>
                <a:ea typeface="Obra Letra Bold"/>
                <a:cs typeface="Obra Letra Bold"/>
                <a:sym typeface="Obra Letra Bold"/>
              </a:rPr>
              <a:t>Lowell Grade School 1923 </a:t>
            </a:r>
          </a:p>
          <a:p>
            <a:pPr algn="l">
              <a:lnSpc>
                <a:spcPts val="1120"/>
              </a:lnSpc>
              <a:spcBef>
                <a:spcPct val="0"/>
              </a:spcBef>
            </a:pPr>
            <a:r>
              <a:rPr lang="en-US" sz="800" b="1">
                <a:solidFill>
                  <a:srgbClr val="3D2007"/>
                </a:solidFill>
                <a:latin typeface="Obra Letra Bold"/>
                <a:ea typeface="Obra Letra Bold"/>
                <a:cs typeface="Obra Letra Bold"/>
                <a:sym typeface="Obra Letra Bold"/>
              </a:rPr>
              <a:t>Joel E. Ferris Research Archives L87-1.23275.23</a:t>
            </a:r>
          </a:p>
        </p:txBody>
      </p:sp>
      <p:sp>
        <p:nvSpPr>
          <p:cNvPr id="28" name="TextBox 28"/>
          <p:cNvSpPr txBox="1"/>
          <p:nvPr/>
        </p:nvSpPr>
        <p:spPr>
          <a:xfrm>
            <a:off x="3915137" y="11927564"/>
            <a:ext cx="2793279" cy="279188"/>
          </a:xfrm>
          <a:prstGeom prst="rect">
            <a:avLst/>
          </a:prstGeom>
        </p:spPr>
        <p:txBody>
          <a:bodyPr lIns="0" tIns="0" rIns="0" bIns="0" rtlCol="0" anchor="t">
            <a:spAutoFit/>
          </a:bodyPr>
          <a:lstStyle/>
          <a:p>
            <a:pPr algn="l">
              <a:lnSpc>
                <a:spcPts val="1119"/>
              </a:lnSpc>
            </a:pPr>
            <a:r>
              <a:rPr lang="en-US" sz="799" b="1">
                <a:solidFill>
                  <a:srgbClr val="3D2007"/>
                </a:solidFill>
                <a:latin typeface="Obra Letra Bold"/>
                <a:ea typeface="Obra Letra Bold"/>
                <a:cs typeface="Obra Letra Bold"/>
                <a:sym typeface="Obra Letra Bold"/>
              </a:rPr>
              <a:t>Campfire Girls c1920 archery </a:t>
            </a:r>
          </a:p>
          <a:p>
            <a:pPr algn="l">
              <a:lnSpc>
                <a:spcPts val="1119"/>
              </a:lnSpc>
              <a:spcBef>
                <a:spcPct val="0"/>
              </a:spcBef>
            </a:pPr>
            <a:r>
              <a:rPr lang="en-US" sz="799" b="1">
                <a:solidFill>
                  <a:srgbClr val="3D2007"/>
                </a:solidFill>
                <a:latin typeface="Obra Letra Bold"/>
                <a:ea typeface="Obra Letra Bold"/>
                <a:cs typeface="Obra Letra Bold"/>
                <a:sym typeface="Obra Letra Bold"/>
              </a:rPr>
              <a:t>Joel E. Ferris Research Archives L95-111.G-374</a:t>
            </a:r>
          </a:p>
        </p:txBody>
      </p:sp>
      <p:sp>
        <p:nvSpPr>
          <p:cNvPr id="29" name="TextBox 29"/>
          <p:cNvSpPr txBox="1"/>
          <p:nvPr/>
        </p:nvSpPr>
        <p:spPr>
          <a:xfrm>
            <a:off x="4564248" y="9094679"/>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812.11</a:t>
            </a:r>
          </a:p>
        </p:txBody>
      </p:sp>
      <p:sp>
        <p:nvSpPr>
          <p:cNvPr id="30" name="TextBox 30"/>
          <p:cNvSpPr txBox="1"/>
          <p:nvPr/>
        </p:nvSpPr>
        <p:spPr>
          <a:xfrm>
            <a:off x="6568987" y="11900470"/>
            <a:ext cx="3053813" cy="279188"/>
          </a:xfrm>
          <a:prstGeom prst="rect">
            <a:avLst/>
          </a:prstGeom>
        </p:spPr>
        <p:txBody>
          <a:bodyPr lIns="0" tIns="0" rIns="0" bIns="0" rtlCol="0" anchor="t">
            <a:spAutoFit/>
          </a:bodyPr>
          <a:lstStyle/>
          <a:p>
            <a:pPr algn="l">
              <a:lnSpc>
                <a:spcPts val="1119"/>
              </a:lnSpc>
            </a:pPr>
            <a:r>
              <a:rPr lang="en-US" sz="799" b="1">
                <a:solidFill>
                  <a:srgbClr val="3D2007"/>
                </a:solidFill>
                <a:latin typeface="Obra Letra Bold"/>
                <a:ea typeface="Obra Letra Bold"/>
                <a:cs typeface="Obra Letra Bold"/>
                <a:sym typeface="Obra Letra Bold"/>
              </a:rPr>
              <a:t>Sunday School 1920 </a:t>
            </a:r>
          </a:p>
          <a:p>
            <a:pPr algn="l">
              <a:lnSpc>
                <a:spcPts val="1119"/>
              </a:lnSpc>
              <a:spcBef>
                <a:spcPct val="0"/>
              </a:spcBef>
            </a:pPr>
            <a:r>
              <a:rPr lang="en-US" sz="799" b="1">
                <a:solidFill>
                  <a:srgbClr val="3D2007"/>
                </a:solidFill>
                <a:latin typeface="Obra Letra Bold"/>
                <a:ea typeface="Obra Letra Bold"/>
                <a:cs typeface="Obra Letra Bold"/>
                <a:sym typeface="Obra Letra Bold"/>
              </a:rPr>
              <a:t>Joel E. Ferris Research Archives L87-1.18909-20</a:t>
            </a:r>
          </a:p>
        </p:txBody>
      </p:sp>
      <p:sp>
        <p:nvSpPr>
          <p:cNvPr id="31" name="TextBox 31"/>
          <p:cNvSpPr txBox="1"/>
          <p:nvPr/>
        </p:nvSpPr>
        <p:spPr>
          <a:xfrm>
            <a:off x="6370741" y="9037105"/>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812.30</a:t>
            </a:r>
          </a:p>
        </p:txBody>
      </p:sp>
      <p:sp>
        <p:nvSpPr>
          <p:cNvPr id="32" name="TextBox 32"/>
          <p:cNvSpPr txBox="1"/>
          <p:nvPr/>
        </p:nvSpPr>
        <p:spPr>
          <a:xfrm>
            <a:off x="959587" y="12273427"/>
            <a:ext cx="7420816" cy="179729"/>
          </a:xfrm>
          <a:prstGeom prst="rect">
            <a:avLst/>
          </a:prstGeom>
        </p:spPr>
        <p:txBody>
          <a:bodyPr lIns="0" tIns="0" rIns="0" bIns="0" rtlCol="0" anchor="t">
            <a:spAutoFit/>
          </a:bodyPr>
          <a:lstStyle/>
          <a:p>
            <a:pPr algn="l">
              <a:lnSpc>
                <a:spcPts val="1539"/>
              </a:lnSpc>
              <a:spcBef>
                <a:spcPct val="0"/>
              </a:spcBef>
            </a:pPr>
            <a:r>
              <a:rPr lang="en-US" sz="1099" b="1" dirty="0">
                <a:solidFill>
                  <a:srgbClr val="3D2007"/>
                </a:solidFill>
                <a:latin typeface="Obra Letra Bold"/>
                <a:ea typeface="Obra Letra Bold"/>
                <a:cs typeface="Obra Letra Bold"/>
                <a:sym typeface="Obra Letra Bold"/>
              </a:rPr>
              <a:t>Fun Fact: Miss Tokushima stands Thirty-Five inches tall which is about the height of an average three-year-old child.</a:t>
            </a:r>
          </a:p>
        </p:txBody>
      </p:sp>
      <p:sp>
        <p:nvSpPr>
          <p:cNvPr id="33" name="TextBox 33"/>
          <p:cNvSpPr txBox="1"/>
          <p:nvPr/>
        </p:nvSpPr>
        <p:spPr>
          <a:xfrm>
            <a:off x="959587" y="12549653"/>
            <a:ext cx="7420816" cy="381635"/>
          </a:xfrm>
          <a:prstGeom prst="rect">
            <a:avLst/>
          </a:prstGeom>
        </p:spPr>
        <p:txBody>
          <a:bodyPr lIns="0" tIns="0" rIns="0" bIns="0" rtlCol="0" anchor="t">
            <a:spAutoFit/>
          </a:bodyPr>
          <a:lstStyle/>
          <a:p>
            <a:pPr algn="l">
              <a:lnSpc>
                <a:spcPts val="1539"/>
              </a:lnSpc>
              <a:spcBef>
                <a:spcPct val="0"/>
              </a:spcBef>
            </a:pPr>
            <a:r>
              <a:rPr lang="en-US" sz="1099" b="1">
                <a:solidFill>
                  <a:srgbClr val="3D2007"/>
                </a:solidFill>
                <a:latin typeface="Obra Letra Bold"/>
                <a:ea typeface="Obra Letra Bold"/>
                <a:cs typeface="Obra Letra Bold"/>
                <a:sym typeface="Obra Letra Bold"/>
              </a:rPr>
              <a:t>Fun Fact: Hinamatsuri (Girls Day) is celebrated every year on March 3rd. and Tango no Sekku (Boys Day) is celebrated every year on May 5th.</a:t>
            </a:r>
          </a:p>
        </p:txBody>
      </p:sp>
      <p:sp>
        <p:nvSpPr>
          <p:cNvPr id="34" name="TextBox 34"/>
          <p:cNvSpPr txBox="1"/>
          <p:nvPr/>
        </p:nvSpPr>
        <p:spPr>
          <a:xfrm>
            <a:off x="959587" y="13055113"/>
            <a:ext cx="7420816" cy="953135"/>
          </a:xfrm>
          <a:prstGeom prst="rect">
            <a:avLst/>
          </a:prstGeom>
        </p:spPr>
        <p:txBody>
          <a:bodyPr lIns="0" tIns="0" rIns="0" bIns="0" rtlCol="0" anchor="t">
            <a:spAutoFit/>
          </a:bodyPr>
          <a:lstStyle/>
          <a:p>
            <a:pPr algn="l">
              <a:lnSpc>
                <a:spcPts val="1539"/>
              </a:lnSpc>
              <a:spcBef>
                <a:spcPct val="0"/>
              </a:spcBef>
            </a:pPr>
            <a:r>
              <a:rPr lang="en-US" sz="1099" b="1" dirty="0">
                <a:solidFill>
                  <a:srgbClr val="3D2007"/>
                </a:solidFill>
                <a:latin typeface="Obra Letra Bold"/>
                <a:ea typeface="Obra Letra Bold"/>
                <a:cs typeface="Obra Letra Bold"/>
                <a:sym typeface="Obra Letra Bold"/>
              </a:rPr>
              <a:t>Fun Fact: The farewell ceremony for Miss Tokushima took place on October 8, 1927, at the Tokushima Park Chiaki tower. A caption in a newspaper in Japan marking the celebration said, “Gathering at farewell ceremony at the Chiaki tower in the autumn rain, 200 students and Americans living near Tokushima [in Japan] participating. The girl students, the schools which received the blue-eyed doll donated their pennies to pay for the doll which was sent to America.”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15120000"/>
          </a:xfrm>
          <a:custGeom>
            <a:avLst/>
            <a:gdLst/>
            <a:ahLst/>
            <a:cxnLst/>
            <a:rect l="l" t="t" r="r" b="b"/>
            <a:pathLst>
              <a:path w="10692000" h="15120000">
                <a:moveTo>
                  <a:pt x="0" y="0"/>
                </a:moveTo>
                <a:lnTo>
                  <a:pt x="10692000" y="0"/>
                </a:lnTo>
                <a:lnTo>
                  <a:pt x="10692000" y="15120000"/>
                </a:lnTo>
                <a:lnTo>
                  <a:pt x="0" y="15120000"/>
                </a:lnTo>
                <a:lnTo>
                  <a:pt x="0" y="0"/>
                </a:lnTo>
                <a:close/>
              </a:path>
            </a:pathLst>
          </a:custGeom>
          <a:blipFill>
            <a:blip r:embed="rId2"/>
            <a:stretch>
              <a:fillRect l="-1069" t="-3639" r="-1069" b="-3639"/>
            </a:stretch>
          </a:blipFill>
        </p:spPr>
        <p:txBody>
          <a:bodyPr/>
          <a:lstStyle/>
          <a:p>
            <a:endParaRPr lang="en-US"/>
          </a:p>
        </p:txBody>
      </p:sp>
      <p:sp>
        <p:nvSpPr>
          <p:cNvPr id="3" name="Freeform 3"/>
          <p:cNvSpPr/>
          <p:nvPr/>
        </p:nvSpPr>
        <p:spPr>
          <a:xfrm>
            <a:off x="6708415" y="2724632"/>
            <a:ext cx="2409472" cy="1885412"/>
          </a:xfrm>
          <a:custGeom>
            <a:avLst/>
            <a:gdLst/>
            <a:ahLst/>
            <a:cxnLst/>
            <a:rect l="l" t="t" r="r" b="b"/>
            <a:pathLst>
              <a:path w="2409472" h="1885412">
                <a:moveTo>
                  <a:pt x="0" y="0"/>
                </a:moveTo>
                <a:lnTo>
                  <a:pt x="2409473" y="0"/>
                </a:lnTo>
                <a:lnTo>
                  <a:pt x="2409473" y="1885412"/>
                </a:lnTo>
                <a:lnTo>
                  <a:pt x="0" y="1885412"/>
                </a:lnTo>
                <a:lnTo>
                  <a:pt x="0" y="0"/>
                </a:lnTo>
                <a:close/>
              </a:path>
            </a:pathLst>
          </a:custGeom>
          <a:blipFill>
            <a:blip r:embed="rId3"/>
            <a:stretch>
              <a:fillRect t="-4952" b="-4952"/>
            </a:stretch>
          </a:blipFill>
        </p:spPr>
        <p:txBody>
          <a:bodyPr/>
          <a:lstStyle/>
          <a:p>
            <a:endParaRPr lang="en-US"/>
          </a:p>
        </p:txBody>
      </p:sp>
      <p:sp>
        <p:nvSpPr>
          <p:cNvPr id="4" name="Freeform 4"/>
          <p:cNvSpPr/>
          <p:nvPr/>
        </p:nvSpPr>
        <p:spPr>
          <a:xfrm>
            <a:off x="959587" y="6153841"/>
            <a:ext cx="8889517" cy="754211"/>
          </a:xfrm>
          <a:custGeom>
            <a:avLst/>
            <a:gdLst/>
            <a:ahLst/>
            <a:cxnLst/>
            <a:rect l="l" t="t" r="r" b="b"/>
            <a:pathLst>
              <a:path w="8889517" h="754211">
                <a:moveTo>
                  <a:pt x="0" y="0"/>
                </a:moveTo>
                <a:lnTo>
                  <a:pt x="8889517" y="0"/>
                </a:lnTo>
                <a:lnTo>
                  <a:pt x="8889517" y="754211"/>
                </a:lnTo>
                <a:lnTo>
                  <a:pt x="0" y="754211"/>
                </a:lnTo>
                <a:lnTo>
                  <a:pt x="0" y="0"/>
                </a:lnTo>
                <a:close/>
              </a:path>
            </a:pathLst>
          </a:custGeom>
          <a:blipFill>
            <a:blip r:embed="rId4"/>
            <a:stretch>
              <a:fillRect t="-35452" b="-35452"/>
            </a:stretch>
          </a:blipFill>
        </p:spPr>
        <p:txBody>
          <a:bodyPr/>
          <a:lstStyle/>
          <a:p>
            <a:endParaRPr lang="en-US"/>
          </a:p>
        </p:txBody>
      </p:sp>
      <p:sp>
        <p:nvSpPr>
          <p:cNvPr id="5" name="Freeform 5"/>
          <p:cNvSpPr/>
          <p:nvPr/>
        </p:nvSpPr>
        <p:spPr>
          <a:xfrm>
            <a:off x="1331643" y="1980939"/>
            <a:ext cx="1933298" cy="4062973"/>
          </a:xfrm>
          <a:custGeom>
            <a:avLst/>
            <a:gdLst/>
            <a:ahLst/>
            <a:cxnLst/>
            <a:rect l="l" t="t" r="r" b="b"/>
            <a:pathLst>
              <a:path w="1933298" h="4062973">
                <a:moveTo>
                  <a:pt x="0" y="0"/>
                </a:moveTo>
                <a:lnTo>
                  <a:pt x="1933298" y="0"/>
                </a:lnTo>
                <a:lnTo>
                  <a:pt x="1933298" y="4062974"/>
                </a:lnTo>
                <a:lnTo>
                  <a:pt x="0" y="4062974"/>
                </a:lnTo>
                <a:lnTo>
                  <a:pt x="0" y="0"/>
                </a:lnTo>
                <a:close/>
              </a:path>
            </a:pathLst>
          </a:custGeom>
          <a:blipFill>
            <a:blip r:embed="rId5"/>
            <a:stretch>
              <a:fillRect/>
            </a:stretch>
          </a:blipFill>
        </p:spPr>
        <p:txBody>
          <a:bodyPr/>
          <a:lstStyle/>
          <a:p>
            <a:endParaRPr lang="en-US"/>
          </a:p>
        </p:txBody>
      </p:sp>
      <p:sp>
        <p:nvSpPr>
          <p:cNvPr id="6" name="Freeform 6"/>
          <p:cNvSpPr/>
          <p:nvPr/>
        </p:nvSpPr>
        <p:spPr>
          <a:xfrm>
            <a:off x="4486735" y="4225733"/>
            <a:ext cx="2585856" cy="1818180"/>
          </a:xfrm>
          <a:custGeom>
            <a:avLst/>
            <a:gdLst/>
            <a:ahLst/>
            <a:cxnLst/>
            <a:rect l="l" t="t" r="r" b="b"/>
            <a:pathLst>
              <a:path w="2585856" h="1818180">
                <a:moveTo>
                  <a:pt x="0" y="0"/>
                </a:moveTo>
                <a:lnTo>
                  <a:pt x="2585855" y="0"/>
                </a:lnTo>
                <a:lnTo>
                  <a:pt x="2585855" y="1818180"/>
                </a:lnTo>
                <a:lnTo>
                  <a:pt x="0" y="1818180"/>
                </a:lnTo>
                <a:lnTo>
                  <a:pt x="0" y="0"/>
                </a:lnTo>
                <a:close/>
              </a:path>
            </a:pathLst>
          </a:custGeom>
          <a:blipFill>
            <a:blip r:embed="rId6"/>
            <a:stretch>
              <a:fillRect/>
            </a:stretch>
          </a:blipFill>
        </p:spPr>
        <p:txBody>
          <a:bodyPr/>
          <a:lstStyle/>
          <a:p>
            <a:endParaRPr lang="en-US"/>
          </a:p>
        </p:txBody>
      </p:sp>
      <p:sp>
        <p:nvSpPr>
          <p:cNvPr id="7" name="Freeform 7"/>
          <p:cNvSpPr/>
          <p:nvPr/>
        </p:nvSpPr>
        <p:spPr>
          <a:xfrm>
            <a:off x="3264941" y="2420922"/>
            <a:ext cx="3167032" cy="2035066"/>
          </a:xfrm>
          <a:custGeom>
            <a:avLst/>
            <a:gdLst/>
            <a:ahLst/>
            <a:cxnLst/>
            <a:rect l="l" t="t" r="r" b="b"/>
            <a:pathLst>
              <a:path w="3167032" h="2035066">
                <a:moveTo>
                  <a:pt x="0" y="0"/>
                </a:moveTo>
                <a:lnTo>
                  <a:pt x="3167033" y="0"/>
                </a:lnTo>
                <a:lnTo>
                  <a:pt x="3167033" y="2035066"/>
                </a:lnTo>
                <a:lnTo>
                  <a:pt x="0" y="2035066"/>
                </a:lnTo>
                <a:lnTo>
                  <a:pt x="0" y="0"/>
                </a:lnTo>
                <a:close/>
              </a:path>
            </a:pathLst>
          </a:custGeom>
          <a:blipFill>
            <a:blip r:embed="rId7"/>
            <a:stretch>
              <a:fillRect/>
            </a:stretch>
          </a:blipFill>
        </p:spPr>
        <p:txBody>
          <a:bodyPr/>
          <a:lstStyle/>
          <a:p>
            <a:endParaRPr lang="en-US"/>
          </a:p>
        </p:txBody>
      </p:sp>
      <p:sp>
        <p:nvSpPr>
          <p:cNvPr id="8" name="Freeform 8"/>
          <p:cNvSpPr/>
          <p:nvPr/>
        </p:nvSpPr>
        <p:spPr>
          <a:xfrm>
            <a:off x="9252802" y="13490147"/>
            <a:ext cx="369998" cy="560653"/>
          </a:xfrm>
          <a:custGeom>
            <a:avLst/>
            <a:gdLst/>
            <a:ahLst/>
            <a:cxnLst/>
            <a:rect l="l" t="t" r="r" b="b"/>
            <a:pathLst>
              <a:path w="369998" h="560653">
                <a:moveTo>
                  <a:pt x="0" y="0"/>
                </a:moveTo>
                <a:lnTo>
                  <a:pt x="369998" y="0"/>
                </a:lnTo>
                <a:lnTo>
                  <a:pt x="369998" y="560653"/>
                </a:lnTo>
                <a:lnTo>
                  <a:pt x="0" y="560653"/>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842896" y="1046891"/>
            <a:ext cx="8958885" cy="734492"/>
          </a:xfrm>
          <a:prstGeom prst="rect">
            <a:avLst/>
          </a:prstGeom>
        </p:spPr>
        <p:txBody>
          <a:bodyPr lIns="0" tIns="0" rIns="0" bIns="0" rtlCol="0" anchor="t">
            <a:spAutoFit/>
          </a:bodyPr>
          <a:lstStyle/>
          <a:p>
            <a:pPr algn="ctr">
              <a:lnSpc>
                <a:spcPts val="5048"/>
              </a:lnSpc>
            </a:pPr>
            <a:r>
              <a:rPr lang="en-US" sz="5151" spc="597">
                <a:solidFill>
                  <a:srgbClr val="3D2007"/>
                </a:solidFill>
                <a:latin typeface="Perandory"/>
                <a:ea typeface="Perandory"/>
                <a:cs typeface="Perandory"/>
                <a:sym typeface="Perandory"/>
              </a:rPr>
              <a:t>MISS TOKUSHIMA</a:t>
            </a:r>
          </a:p>
        </p:txBody>
      </p:sp>
      <p:sp>
        <p:nvSpPr>
          <p:cNvPr id="10" name="TextBox 10"/>
          <p:cNvSpPr txBox="1"/>
          <p:nvPr/>
        </p:nvSpPr>
        <p:spPr>
          <a:xfrm>
            <a:off x="959587" y="7079502"/>
            <a:ext cx="4099514" cy="576902"/>
          </a:xfrm>
          <a:prstGeom prst="rect">
            <a:avLst/>
          </a:prstGeom>
        </p:spPr>
        <p:txBody>
          <a:bodyPr lIns="0" tIns="0" rIns="0" bIns="0" rtlCol="0" anchor="t">
            <a:spAutoFit/>
          </a:bodyPr>
          <a:lstStyle/>
          <a:p>
            <a:pPr algn="l">
              <a:lnSpc>
                <a:spcPts val="2327"/>
              </a:lnSpc>
            </a:pPr>
            <a:r>
              <a:rPr lang="en-US" sz="1662" b="1">
                <a:solidFill>
                  <a:srgbClr val="3D2007"/>
                </a:solidFill>
                <a:latin typeface="TT Hazelnuts Bold"/>
                <a:ea typeface="TT Hazelnuts Bold"/>
                <a:cs typeface="TT Hazelnuts Bold"/>
                <a:sym typeface="TT Hazelnuts Bold"/>
              </a:rPr>
              <a:t>Want to Learn more about Miss Tokushima? </a:t>
            </a:r>
          </a:p>
        </p:txBody>
      </p:sp>
      <p:sp>
        <p:nvSpPr>
          <p:cNvPr id="11" name="TextBox 11"/>
          <p:cNvSpPr txBox="1"/>
          <p:nvPr/>
        </p:nvSpPr>
        <p:spPr>
          <a:xfrm>
            <a:off x="3395973" y="1879413"/>
            <a:ext cx="6336892" cy="387453"/>
          </a:xfrm>
          <a:prstGeom prst="rect">
            <a:avLst/>
          </a:prstGeom>
        </p:spPr>
        <p:txBody>
          <a:bodyPr lIns="0" tIns="0" rIns="0" bIns="0" rtlCol="0" anchor="t">
            <a:spAutoFit/>
          </a:bodyPr>
          <a:lstStyle/>
          <a:p>
            <a:pPr algn="l">
              <a:lnSpc>
                <a:spcPts val="2899"/>
              </a:lnSpc>
            </a:pPr>
            <a:r>
              <a:rPr lang="en-US" sz="2958" b="1">
                <a:solidFill>
                  <a:srgbClr val="3D2007"/>
                </a:solidFill>
                <a:latin typeface="Obra Letra Bold"/>
                <a:ea typeface="Obra Letra Bold"/>
                <a:cs typeface="Obra Letra Bold"/>
                <a:sym typeface="Obra Letra Bold"/>
              </a:rPr>
              <a:t>Japanese Friendship Dolls 1927</a:t>
            </a:r>
          </a:p>
        </p:txBody>
      </p:sp>
      <p:sp>
        <p:nvSpPr>
          <p:cNvPr id="12" name="TextBox 12"/>
          <p:cNvSpPr txBox="1"/>
          <p:nvPr/>
        </p:nvSpPr>
        <p:spPr>
          <a:xfrm>
            <a:off x="1228681" y="6375167"/>
            <a:ext cx="7660840" cy="359183"/>
          </a:xfrm>
          <a:prstGeom prst="rect">
            <a:avLst/>
          </a:prstGeom>
        </p:spPr>
        <p:txBody>
          <a:bodyPr lIns="0" tIns="0" rIns="0" bIns="0" rtlCol="0" anchor="t">
            <a:spAutoFit/>
          </a:bodyPr>
          <a:lstStyle/>
          <a:p>
            <a:pPr algn="l">
              <a:lnSpc>
                <a:spcPts val="2575"/>
              </a:lnSpc>
            </a:pPr>
            <a:r>
              <a:rPr lang="en-US" sz="2628" b="1">
                <a:solidFill>
                  <a:srgbClr val="3D2007"/>
                </a:solidFill>
                <a:latin typeface="Obra Letra Bold"/>
                <a:ea typeface="Obra Letra Bold"/>
                <a:cs typeface="Obra Letra Bold"/>
                <a:sym typeface="Obra Letra Bold"/>
              </a:rPr>
              <a:t>Miss Tokushima’s Journey from Japan to America</a:t>
            </a:r>
          </a:p>
        </p:txBody>
      </p:sp>
      <p:sp>
        <p:nvSpPr>
          <p:cNvPr id="13" name="TextBox 13"/>
          <p:cNvSpPr txBox="1"/>
          <p:nvPr/>
        </p:nvSpPr>
        <p:spPr>
          <a:xfrm>
            <a:off x="922816" y="7873095"/>
            <a:ext cx="4349599" cy="4733036"/>
          </a:xfrm>
          <a:prstGeom prst="rect">
            <a:avLst/>
          </a:prstGeom>
        </p:spPr>
        <p:txBody>
          <a:bodyPr lIns="0" tIns="0" rIns="0" bIns="0" rtlCol="0" anchor="t">
            <a:spAutoFit/>
          </a:bodyPr>
          <a:lstStyle/>
          <a:p>
            <a:pPr algn="l">
              <a:lnSpc>
                <a:spcPts val="1764"/>
              </a:lnSpc>
            </a:pPr>
            <a:r>
              <a:rPr lang="en-US" sz="1260" b="1">
                <a:solidFill>
                  <a:srgbClr val="3D2007"/>
                </a:solidFill>
                <a:latin typeface="TT Hazelnuts Bold"/>
                <a:ea typeface="TT Hazelnuts Bold"/>
                <a:cs typeface="TT Hazelnuts Bold"/>
                <a:sym typeface="TT Hazelnuts Bold"/>
              </a:rPr>
              <a:t>Digital Links:</a:t>
            </a:r>
          </a:p>
          <a:p>
            <a:pPr algn="l">
              <a:lnSpc>
                <a:spcPts val="1764"/>
              </a:lnSpc>
            </a:pPr>
            <a:r>
              <a:rPr lang="en-US" sz="1260" b="1">
                <a:solidFill>
                  <a:srgbClr val="3D2007"/>
                </a:solidFill>
                <a:latin typeface="TT Hazelnuts Bold"/>
                <a:ea typeface="TT Hazelnuts Bold"/>
                <a:cs typeface="TT Hazelnuts Bold"/>
                <a:sym typeface="TT Hazelnuts Bold"/>
              </a:rPr>
              <a:t>https://www.youtube.com/watch?v=pj2f7k4zJzM&amp;t=10s</a:t>
            </a:r>
          </a:p>
          <a:p>
            <a:pPr algn="l">
              <a:lnSpc>
                <a:spcPts val="1764"/>
              </a:lnSpc>
            </a:pPr>
            <a:endParaRPr lang="en-US" sz="1260" b="1">
              <a:solidFill>
                <a:srgbClr val="3D2007"/>
              </a:solidFill>
              <a:latin typeface="TT Hazelnuts Bold"/>
              <a:ea typeface="TT Hazelnuts Bold"/>
              <a:cs typeface="TT Hazelnuts Bold"/>
              <a:sym typeface="TT Hazelnuts Bold"/>
            </a:endParaRPr>
          </a:p>
          <a:p>
            <a:pPr algn="l">
              <a:lnSpc>
                <a:spcPts val="1764"/>
              </a:lnSpc>
            </a:pPr>
            <a:r>
              <a:rPr lang="en-US" sz="1260" b="1">
                <a:solidFill>
                  <a:srgbClr val="3D2007"/>
                </a:solidFill>
                <a:latin typeface="TT Hazelnuts Bold"/>
                <a:ea typeface="TT Hazelnuts Bold"/>
                <a:cs typeface="TT Hazelnuts Bold"/>
                <a:sym typeface="TT Hazelnuts Bold"/>
              </a:rPr>
              <a:t>https://www.youtube.com/watch?v=IsqnwnCnRUk&amp;t=13s</a:t>
            </a:r>
          </a:p>
          <a:p>
            <a:pPr algn="l">
              <a:lnSpc>
                <a:spcPts val="1764"/>
              </a:lnSpc>
            </a:pPr>
            <a:endParaRPr lang="en-US" sz="1260" b="1">
              <a:solidFill>
                <a:srgbClr val="3D2007"/>
              </a:solidFill>
              <a:latin typeface="TT Hazelnuts Bold"/>
              <a:ea typeface="TT Hazelnuts Bold"/>
              <a:cs typeface="TT Hazelnuts Bold"/>
              <a:sym typeface="TT Hazelnuts Bold"/>
            </a:endParaRPr>
          </a:p>
          <a:p>
            <a:pPr algn="l">
              <a:lnSpc>
                <a:spcPts val="1764"/>
              </a:lnSpc>
            </a:pPr>
            <a:r>
              <a:rPr lang="en-US" sz="1260" b="1">
                <a:solidFill>
                  <a:srgbClr val="3D2007"/>
                </a:solidFill>
                <a:latin typeface="TT Hazelnuts Bold"/>
                <a:ea typeface="TT Hazelnuts Bold"/>
                <a:cs typeface="TT Hazelnuts Bold"/>
                <a:sym typeface="TT Hazelnuts Bold"/>
              </a:rPr>
              <a:t>https://www2.northwestmuseum.org/museum/detail-japanese-friendship-doll-miss-tokushima-20627.htm </a:t>
            </a:r>
          </a:p>
          <a:p>
            <a:pPr algn="l">
              <a:lnSpc>
                <a:spcPts val="1764"/>
              </a:lnSpc>
            </a:pPr>
            <a:endParaRPr lang="en-US" sz="1260" b="1">
              <a:solidFill>
                <a:srgbClr val="3D2007"/>
              </a:solidFill>
              <a:latin typeface="TT Hazelnuts Bold"/>
              <a:ea typeface="TT Hazelnuts Bold"/>
              <a:cs typeface="TT Hazelnuts Bold"/>
              <a:sym typeface="TT Hazelnuts Bold"/>
            </a:endParaRPr>
          </a:p>
          <a:p>
            <a:pPr algn="l">
              <a:lnSpc>
                <a:spcPts val="1764"/>
              </a:lnSpc>
            </a:pPr>
            <a:r>
              <a:rPr lang="en-US" sz="1260" b="1">
                <a:solidFill>
                  <a:srgbClr val="3D2007"/>
                </a:solidFill>
                <a:latin typeface="TT Hazelnuts Bold"/>
                <a:ea typeface="TT Hazelnuts Bold"/>
                <a:cs typeface="TT Hazelnuts Bold"/>
                <a:sym typeface="TT Hazelnuts Bold"/>
              </a:rPr>
              <a:t>http://www.bill-gordon.net/dolls/japanese/tokushima/index.htm</a:t>
            </a:r>
          </a:p>
          <a:p>
            <a:pPr algn="l">
              <a:lnSpc>
                <a:spcPts val="1764"/>
              </a:lnSpc>
            </a:pPr>
            <a:endParaRPr lang="en-US" sz="1260" b="1">
              <a:solidFill>
                <a:srgbClr val="3D2007"/>
              </a:solidFill>
              <a:latin typeface="TT Hazelnuts Bold"/>
              <a:ea typeface="TT Hazelnuts Bold"/>
              <a:cs typeface="TT Hazelnuts Bold"/>
              <a:sym typeface="TT Hazelnuts Bold"/>
            </a:endParaRPr>
          </a:p>
          <a:p>
            <a:pPr algn="l">
              <a:lnSpc>
                <a:spcPts val="1764"/>
              </a:lnSpc>
            </a:pPr>
            <a:r>
              <a:rPr lang="en-US" sz="1260" b="1">
                <a:solidFill>
                  <a:srgbClr val="3D2007"/>
                </a:solidFill>
                <a:latin typeface="TT Hazelnuts Bold"/>
                <a:ea typeface="TT Hazelnuts Bold"/>
                <a:cs typeface="TT Hazelnuts Bold"/>
                <a:sym typeface="TT Hazelnuts Bold"/>
              </a:rPr>
              <a:t>https://www.spokesman.com/stories/2005/mar/04/dolls-bind-millions-in-friendship/</a:t>
            </a:r>
          </a:p>
          <a:p>
            <a:pPr algn="l">
              <a:lnSpc>
                <a:spcPts val="1764"/>
              </a:lnSpc>
            </a:pPr>
            <a:endParaRPr lang="en-US" sz="1260" b="1">
              <a:solidFill>
                <a:srgbClr val="3D2007"/>
              </a:solidFill>
              <a:latin typeface="TT Hazelnuts Bold"/>
              <a:ea typeface="TT Hazelnuts Bold"/>
              <a:cs typeface="TT Hazelnuts Bold"/>
              <a:sym typeface="TT Hazelnuts Bold"/>
            </a:endParaRPr>
          </a:p>
          <a:p>
            <a:pPr algn="l">
              <a:lnSpc>
                <a:spcPts val="1764"/>
              </a:lnSpc>
            </a:pPr>
            <a:r>
              <a:rPr lang="en-US" sz="1260" b="1">
                <a:solidFill>
                  <a:srgbClr val="3D2007"/>
                </a:solidFill>
                <a:latin typeface="TT Hazelnuts Bold"/>
                <a:ea typeface="TT Hazelnuts Bold"/>
                <a:cs typeface="TT Hazelnuts Bold"/>
                <a:sym typeface="TT Hazelnuts Bold"/>
              </a:rPr>
              <a:t>https://www.spokanepublicradio.org/programming/2014-12-02/inhm-the-doll-who-crossed-the-sea</a:t>
            </a:r>
          </a:p>
          <a:p>
            <a:pPr algn="l">
              <a:lnSpc>
                <a:spcPts val="1764"/>
              </a:lnSpc>
            </a:pPr>
            <a:endParaRPr lang="en-US" sz="1260" b="1">
              <a:solidFill>
                <a:srgbClr val="3D2007"/>
              </a:solidFill>
              <a:latin typeface="TT Hazelnuts Bold"/>
              <a:ea typeface="TT Hazelnuts Bold"/>
              <a:cs typeface="TT Hazelnuts Bold"/>
              <a:sym typeface="TT Hazelnuts Bold"/>
            </a:endParaRPr>
          </a:p>
          <a:p>
            <a:pPr algn="l">
              <a:lnSpc>
                <a:spcPts val="1764"/>
              </a:lnSpc>
            </a:pPr>
            <a:r>
              <a:rPr lang="en-US" sz="1260" b="1">
                <a:solidFill>
                  <a:srgbClr val="3D2007"/>
                </a:solidFill>
                <a:latin typeface="TT Hazelnuts Bold"/>
                <a:ea typeface="TT Hazelnuts Bold"/>
                <a:cs typeface="TT Hazelnuts Bold"/>
                <a:sym typeface="TT Hazelnuts Bold"/>
              </a:rPr>
              <a:t>https://jcc.mukogawa.edu/home/the-friendship-doll-program</a:t>
            </a:r>
          </a:p>
          <a:p>
            <a:pPr algn="l">
              <a:lnSpc>
                <a:spcPts val="1484"/>
              </a:lnSpc>
            </a:pPr>
            <a:endParaRPr lang="en-US" sz="1260" b="1">
              <a:solidFill>
                <a:srgbClr val="3D2007"/>
              </a:solidFill>
              <a:latin typeface="TT Hazelnuts Bold"/>
              <a:ea typeface="TT Hazelnuts Bold"/>
              <a:cs typeface="TT Hazelnuts Bold"/>
              <a:sym typeface="TT Hazelnuts Bold"/>
            </a:endParaRPr>
          </a:p>
          <a:p>
            <a:pPr algn="l">
              <a:lnSpc>
                <a:spcPts val="1484"/>
              </a:lnSpc>
            </a:pPr>
            <a:endParaRPr lang="en-US" sz="1260" b="1">
              <a:solidFill>
                <a:srgbClr val="3D2007"/>
              </a:solidFill>
              <a:latin typeface="TT Hazelnuts Bold"/>
              <a:ea typeface="TT Hazelnuts Bold"/>
              <a:cs typeface="TT Hazelnuts Bold"/>
              <a:sym typeface="TT Hazelnuts Bold"/>
            </a:endParaRPr>
          </a:p>
        </p:txBody>
      </p:sp>
      <p:sp>
        <p:nvSpPr>
          <p:cNvPr id="14" name="TextBox 14"/>
          <p:cNvSpPr txBox="1"/>
          <p:nvPr/>
        </p:nvSpPr>
        <p:spPr>
          <a:xfrm>
            <a:off x="5779662" y="7873095"/>
            <a:ext cx="4276058" cy="2615946"/>
          </a:xfrm>
          <a:prstGeom prst="rect">
            <a:avLst/>
          </a:prstGeom>
        </p:spPr>
        <p:txBody>
          <a:bodyPr lIns="0" tIns="0" rIns="0" bIns="0" rtlCol="0" anchor="t">
            <a:spAutoFit/>
          </a:bodyPr>
          <a:lstStyle/>
          <a:p>
            <a:pPr algn="l">
              <a:lnSpc>
                <a:spcPts val="1764"/>
              </a:lnSpc>
            </a:pPr>
            <a:r>
              <a:rPr lang="en-US" sz="1260" b="1">
                <a:solidFill>
                  <a:srgbClr val="3D2007"/>
                </a:solidFill>
                <a:latin typeface="TT Hazelnuts Bold"/>
                <a:ea typeface="TT Hazelnuts Bold"/>
                <a:cs typeface="TT Hazelnuts Bold"/>
                <a:sym typeface="TT Hazelnuts Bold"/>
              </a:rPr>
              <a:t>Non-Fiction Books: </a:t>
            </a:r>
          </a:p>
          <a:p>
            <a:pPr algn="l">
              <a:lnSpc>
                <a:spcPts val="1764"/>
              </a:lnSpc>
            </a:pPr>
            <a:r>
              <a:rPr lang="en-US" sz="1260" b="1">
                <a:solidFill>
                  <a:srgbClr val="3D2007"/>
                </a:solidFill>
                <a:latin typeface="TT Hazelnuts Bold"/>
                <a:ea typeface="TT Hazelnuts Bold"/>
                <a:cs typeface="TT Hazelnuts Bold"/>
                <a:sym typeface="TT Hazelnuts Bold"/>
              </a:rPr>
              <a:t>Art as Ambassador: The Japanese Friendship Dolls of 1927 by Alan Scott Pate</a:t>
            </a:r>
          </a:p>
          <a:p>
            <a:pPr algn="l">
              <a:lnSpc>
                <a:spcPts val="1764"/>
              </a:lnSpc>
            </a:pPr>
            <a:endParaRPr lang="en-US" sz="1260" b="1">
              <a:solidFill>
                <a:srgbClr val="3D2007"/>
              </a:solidFill>
              <a:latin typeface="TT Hazelnuts Bold"/>
              <a:ea typeface="TT Hazelnuts Bold"/>
              <a:cs typeface="TT Hazelnuts Bold"/>
              <a:sym typeface="TT Hazelnuts Bold"/>
            </a:endParaRPr>
          </a:p>
          <a:p>
            <a:pPr algn="l">
              <a:lnSpc>
                <a:spcPts val="1764"/>
              </a:lnSpc>
            </a:pPr>
            <a:r>
              <a:rPr lang="en-US" sz="1260" b="1">
                <a:solidFill>
                  <a:srgbClr val="3D2007"/>
                </a:solidFill>
                <a:latin typeface="TT Hazelnuts Bold"/>
                <a:ea typeface="TT Hazelnuts Bold"/>
                <a:cs typeface="TT Hazelnuts Bold"/>
                <a:sym typeface="TT Hazelnuts Bold"/>
              </a:rPr>
              <a:t>Fiction Books:</a:t>
            </a:r>
          </a:p>
          <a:p>
            <a:pPr marL="272034" lvl="1" indent="-136017" algn="l">
              <a:lnSpc>
                <a:spcPts val="1764"/>
              </a:lnSpc>
              <a:buAutoNum type="arabicPeriod"/>
            </a:pPr>
            <a:r>
              <a:rPr lang="en-US" sz="1260" b="1">
                <a:solidFill>
                  <a:srgbClr val="3D2007"/>
                </a:solidFill>
                <a:latin typeface="TT Hazelnuts Bold"/>
                <a:ea typeface="TT Hazelnuts Bold"/>
                <a:cs typeface="TT Hazelnuts Bold"/>
                <a:sym typeface="TT Hazelnuts Bold"/>
              </a:rPr>
              <a:t>The Friendship Doll by Kirby Larson</a:t>
            </a:r>
          </a:p>
          <a:p>
            <a:pPr marL="272034" lvl="1" indent="-136017" algn="l">
              <a:lnSpc>
                <a:spcPts val="1764"/>
              </a:lnSpc>
              <a:buAutoNum type="arabicPeriod"/>
            </a:pPr>
            <a:r>
              <a:rPr lang="en-US" sz="1260" b="1">
                <a:solidFill>
                  <a:srgbClr val="3D2007"/>
                </a:solidFill>
                <a:latin typeface="TT Hazelnuts Bold"/>
                <a:ea typeface="TT Hazelnuts Bold"/>
                <a:cs typeface="TT Hazelnuts Bold"/>
                <a:sym typeface="TT Hazelnuts Bold"/>
              </a:rPr>
              <a:t>Ship of Dolls by Shirley Parenteau</a:t>
            </a:r>
          </a:p>
          <a:p>
            <a:pPr marL="272034" lvl="1" indent="-136017" algn="l">
              <a:lnSpc>
                <a:spcPts val="1764"/>
              </a:lnSpc>
              <a:buAutoNum type="arabicPeriod"/>
            </a:pPr>
            <a:r>
              <a:rPr lang="en-US" sz="1260" b="1">
                <a:solidFill>
                  <a:srgbClr val="3D2007"/>
                </a:solidFill>
                <a:latin typeface="TT Hazelnuts Bold"/>
                <a:ea typeface="TT Hazelnuts Bold"/>
                <a:cs typeface="TT Hazelnuts Bold"/>
                <a:sym typeface="TT Hazelnuts Bold"/>
              </a:rPr>
              <a:t>Dolls of Hope by Shirley Parenteau</a:t>
            </a:r>
          </a:p>
          <a:p>
            <a:pPr marL="272034" lvl="1" indent="-136017" algn="l">
              <a:lnSpc>
                <a:spcPts val="1764"/>
              </a:lnSpc>
              <a:buAutoNum type="arabicPeriod"/>
            </a:pPr>
            <a:r>
              <a:rPr lang="en-US" sz="1260" b="1">
                <a:solidFill>
                  <a:srgbClr val="3D2007"/>
                </a:solidFill>
                <a:latin typeface="TT Hazelnuts Bold"/>
                <a:ea typeface="TT Hazelnuts Bold"/>
                <a:cs typeface="TT Hazelnuts Bold"/>
                <a:sym typeface="TT Hazelnuts Bold"/>
              </a:rPr>
              <a:t>Dolls of War by Shirley Parenteau</a:t>
            </a:r>
          </a:p>
          <a:p>
            <a:pPr algn="l">
              <a:lnSpc>
                <a:spcPts val="1764"/>
              </a:lnSpc>
            </a:pPr>
            <a:endParaRPr lang="en-US" sz="1260" b="1">
              <a:solidFill>
                <a:srgbClr val="3D2007"/>
              </a:solidFill>
              <a:latin typeface="TT Hazelnuts Bold"/>
              <a:ea typeface="TT Hazelnuts Bold"/>
              <a:cs typeface="TT Hazelnuts Bold"/>
              <a:sym typeface="TT Hazelnuts Bold"/>
            </a:endParaRPr>
          </a:p>
          <a:p>
            <a:pPr algn="l">
              <a:lnSpc>
                <a:spcPts val="1764"/>
              </a:lnSpc>
            </a:pPr>
            <a:endParaRPr lang="en-US" sz="1260" b="1">
              <a:solidFill>
                <a:srgbClr val="3D2007"/>
              </a:solidFill>
              <a:latin typeface="TT Hazelnuts Bold"/>
              <a:ea typeface="TT Hazelnuts Bold"/>
              <a:cs typeface="TT Hazelnuts Bold"/>
              <a:sym typeface="TT Hazelnuts Bold"/>
            </a:endParaRPr>
          </a:p>
          <a:p>
            <a:pPr algn="l">
              <a:lnSpc>
                <a:spcPts val="1764"/>
              </a:lnSpc>
            </a:pPr>
            <a:endParaRPr lang="en-US" sz="1260" b="1">
              <a:solidFill>
                <a:srgbClr val="3D2007"/>
              </a:solidFill>
              <a:latin typeface="TT Hazelnuts Bold"/>
              <a:ea typeface="TT Hazelnuts Bold"/>
              <a:cs typeface="TT Hazelnuts Bold"/>
              <a:sym typeface="TT Hazelnuts Bold"/>
            </a:endParaRPr>
          </a:p>
        </p:txBody>
      </p:sp>
      <p:sp>
        <p:nvSpPr>
          <p:cNvPr id="15" name="TextBox 15"/>
          <p:cNvSpPr txBox="1"/>
          <p:nvPr/>
        </p:nvSpPr>
        <p:spPr>
          <a:xfrm>
            <a:off x="6883283" y="5046110"/>
            <a:ext cx="2281630" cy="291392"/>
          </a:xfrm>
          <a:prstGeom prst="rect">
            <a:avLst/>
          </a:prstGeom>
        </p:spPr>
        <p:txBody>
          <a:bodyPr lIns="0" tIns="0" rIns="0" bIns="0" rtlCol="0" anchor="t">
            <a:spAutoFit/>
          </a:bodyPr>
          <a:lstStyle/>
          <a:p>
            <a:pPr algn="ctr">
              <a:lnSpc>
                <a:spcPts val="2314"/>
              </a:lnSpc>
              <a:spcBef>
                <a:spcPct val="0"/>
              </a:spcBef>
            </a:pPr>
            <a:r>
              <a:rPr lang="en-US" sz="1652" b="1">
                <a:solidFill>
                  <a:srgbClr val="000000"/>
                </a:solidFill>
                <a:latin typeface="Obra Letra Bold"/>
                <a:ea typeface="Obra Letra Bold"/>
                <a:cs typeface="Obra Letra Bold"/>
                <a:sym typeface="Obra Letra Bold"/>
              </a:rPr>
              <a:t>“Say it with Dolls!” </a:t>
            </a:r>
          </a:p>
        </p:txBody>
      </p:sp>
      <p:sp>
        <p:nvSpPr>
          <p:cNvPr id="16" name="TextBox 16"/>
          <p:cNvSpPr txBox="1"/>
          <p:nvPr/>
        </p:nvSpPr>
        <p:spPr>
          <a:xfrm>
            <a:off x="8291790" y="4427413"/>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812.17</a:t>
            </a:r>
          </a:p>
        </p:txBody>
      </p:sp>
      <p:sp>
        <p:nvSpPr>
          <p:cNvPr id="17" name="TextBox 17"/>
          <p:cNvSpPr txBox="1"/>
          <p:nvPr/>
        </p:nvSpPr>
        <p:spPr>
          <a:xfrm>
            <a:off x="2424844" y="5857718"/>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812.1</a:t>
            </a:r>
          </a:p>
        </p:txBody>
      </p:sp>
      <p:sp>
        <p:nvSpPr>
          <p:cNvPr id="18" name="TextBox 18"/>
          <p:cNvSpPr txBox="1"/>
          <p:nvPr/>
        </p:nvSpPr>
        <p:spPr>
          <a:xfrm>
            <a:off x="3320227" y="4312265"/>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812.4</a:t>
            </a:r>
          </a:p>
        </p:txBody>
      </p:sp>
      <p:sp>
        <p:nvSpPr>
          <p:cNvPr id="19" name="TextBox 19"/>
          <p:cNvSpPr txBox="1"/>
          <p:nvPr/>
        </p:nvSpPr>
        <p:spPr>
          <a:xfrm>
            <a:off x="4505903" y="5895818"/>
            <a:ext cx="840097" cy="143723"/>
          </a:xfrm>
          <a:prstGeom prst="rect">
            <a:avLst/>
          </a:prstGeom>
        </p:spPr>
        <p:txBody>
          <a:bodyPr lIns="0" tIns="0" rIns="0" bIns="0" rtlCol="0" anchor="t">
            <a:spAutoFit/>
          </a:bodyPr>
          <a:lstStyle/>
          <a:p>
            <a:pPr algn="ctr">
              <a:lnSpc>
                <a:spcPts val="1120"/>
              </a:lnSpc>
              <a:spcBef>
                <a:spcPct val="0"/>
              </a:spcBef>
            </a:pPr>
            <a:r>
              <a:rPr lang="en-US" sz="800" b="1">
                <a:solidFill>
                  <a:srgbClr val="3D2007"/>
                </a:solidFill>
                <a:latin typeface="Obra Letra Bold"/>
                <a:ea typeface="Obra Letra Bold"/>
                <a:cs typeface="Obra Letra Bold"/>
                <a:sym typeface="Obra Letra Bold"/>
              </a:rPr>
              <a:t>MAC 812.5B</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1327</Words>
  <Application>Microsoft Office PowerPoint</Application>
  <PresentationFormat>Custom</PresentationFormat>
  <Paragraphs>87</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TT Hazelnuts Bold Italics</vt:lpstr>
      <vt:lpstr>TT Hazelnuts Bold</vt:lpstr>
      <vt:lpstr>Calibri</vt:lpstr>
      <vt:lpstr>TT Hazelnuts Italics</vt:lpstr>
      <vt:lpstr>Perandory</vt:lpstr>
      <vt:lpstr>Obra Letra 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Cartel Póster Biografía Filósofo Antiguo Viejo Marrón y Beige</dc:title>
  <dc:creator>Linda Strong</dc:creator>
  <cp:lastModifiedBy>Linda Strong</cp:lastModifiedBy>
  <cp:revision>1</cp:revision>
  <dcterms:created xsi:type="dcterms:W3CDTF">2006-08-16T00:00:00Z</dcterms:created>
  <dcterms:modified xsi:type="dcterms:W3CDTF">2025-02-18T23:20:16Z</dcterms:modified>
  <dc:identifier>DAGeYOEAgRs</dc:identifier>
</cp:coreProperties>
</file>